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
  </p:notesMasterIdLst>
  <p:sldIdLst>
    <p:sldId id="256" r:id="rId2"/>
  </p:sldIdLst>
  <p:sldSz cx="30267275" cy="42794238"/>
  <p:notesSz cx="29459238" cy="41989375"/>
  <p:defaultTextStyle>
    <a:defPPr>
      <a:defRPr lang="en-US"/>
    </a:defPPr>
    <a:lvl1pPr marL="0" algn="l" defTabSz="3506930" rtl="0" eaLnBrk="1" latinLnBrk="0" hangingPunct="1">
      <a:defRPr sz="6903" kern="1200">
        <a:solidFill>
          <a:schemeClr val="tx1"/>
        </a:solidFill>
        <a:latin typeface="+mn-lt"/>
        <a:ea typeface="+mn-ea"/>
        <a:cs typeface="+mn-cs"/>
      </a:defRPr>
    </a:lvl1pPr>
    <a:lvl2pPr marL="1753465" algn="l" defTabSz="3506930" rtl="0" eaLnBrk="1" latinLnBrk="0" hangingPunct="1">
      <a:defRPr sz="6903" kern="1200">
        <a:solidFill>
          <a:schemeClr val="tx1"/>
        </a:solidFill>
        <a:latin typeface="+mn-lt"/>
        <a:ea typeface="+mn-ea"/>
        <a:cs typeface="+mn-cs"/>
      </a:defRPr>
    </a:lvl2pPr>
    <a:lvl3pPr marL="3506930" algn="l" defTabSz="3506930" rtl="0" eaLnBrk="1" latinLnBrk="0" hangingPunct="1">
      <a:defRPr sz="6903" kern="1200">
        <a:solidFill>
          <a:schemeClr val="tx1"/>
        </a:solidFill>
        <a:latin typeface="+mn-lt"/>
        <a:ea typeface="+mn-ea"/>
        <a:cs typeface="+mn-cs"/>
      </a:defRPr>
    </a:lvl3pPr>
    <a:lvl4pPr marL="5260394" algn="l" defTabSz="3506930" rtl="0" eaLnBrk="1" latinLnBrk="0" hangingPunct="1">
      <a:defRPr sz="6903" kern="1200">
        <a:solidFill>
          <a:schemeClr val="tx1"/>
        </a:solidFill>
        <a:latin typeface="+mn-lt"/>
        <a:ea typeface="+mn-ea"/>
        <a:cs typeface="+mn-cs"/>
      </a:defRPr>
    </a:lvl4pPr>
    <a:lvl5pPr marL="7013859" algn="l" defTabSz="3506930" rtl="0" eaLnBrk="1" latinLnBrk="0" hangingPunct="1">
      <a:defRPr sz="6903" kern="1200">
        <a:solidFill>
          <a:schemeClr val="tx1"/>
        </a:solidFill>
        <a:latin typeface="+mn-lt"/>
        <a:ea typeface="+mn-ea"/>
        <a:cs typeface="+mn-cs"/>
      </a:defRPr>
    </a:lvl5pPr>
    <a:lvl6pPr marL="8767323" algn="l" defTabSz="3506930" rtl="0" eaLnBrk="1" latinLnBrk="0" hangingPunct="1">
      <a:defRPr sz="6903" kern="1200">
        <a:solidFill>
          <a:schemeClr val="tx1"/>
        </a:solidFill>
        <a:latin typeface="+mn-lt"/>
        <a:ea typeface="+mn-ea"/>
        <a:cs typeface="+mn-cs"/>
      </a:defRPr>
    </a:lvl6pPr>
    <a:lvl7pPr marL="10520788" algn="l" defTabSz="3506930" rtl="0" eaLnBrk="1" latinLnBrk="0" hangingPunct="1">
      <a:defRPr sz="6903" kern="1200">
        <a:solidFill>
          <a:schemeClr val="tx1"/>
        </a:solidFill>
        <a:latin typeface="+mn-lt"/>
        <a:ea typeface="+mn-ea"/>
        <a:cs typeface="+mn-cs"/>
      </a:defRPr>
    </a:lvl7pPr>
    <a:lvl8pPr marL="12274253" algn="l" defTabSz="3506930" rtl="0" eaLnBrk="1" latinLnBrk="0" hangingPunct="1">
      <a:defRPr sz="6903" kern="1200">
        <a:solidFill>
          <a:schemeClr val="tx1"/>
        </a:solidFill>
        <a:latin typeface="+mn-lt"/>
        <a:ea typeface="+mn-ea"/>
        <a:cs typeface="+mn-cs"/>
      </a:defRPr>
    </a:lvl8pPr>
    <a:lvl9pPr marL="14027718" algn="l" defTabSz="3506930" rtl="0" eaLnBrk="1" latinLnBrk="0" hangingPunct="1">
      <a:defRPr sz="69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8">
          <p15:clr>
            <a:srgbClr val="A4A3A4"/>
          </p15:clr>
        </p15:guide>
        <p15:guide id="2" pos="95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a"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26C4F"/>
    <a:srgbClr val="FFFFFF"/>
    <a:srgbClr val="00008B"/>
    <a:srgbClr val="F0EDE5"/>
    <a:srgbClr val="015560"/>
    <a:srgbClr val="658A0E"/>
    <a:srgbClr val="FE1515"/>
    <a:srgbClr val="60DE5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971" autoAdjust="0"/>
    <p:restoredTop sz="95300" autoAdjust="0"/>
  </p:normalViewPr>
  <p:slideViewPr>
    <p:cSldViewPr snapToGrid="0">
      <p:cViewPr>
        <p:scale>
          <a:sx n="33" d="100"/>
          <a:sy n="33" d="100"/>
        </p:scale>
        <p:origin x="226" y="77"/>
      </p:cViewPr>
      <p:guideLst>
        <p:guide orient="horz" pos="13478"/>
        <p:guide pos="9533"/>
      </p:guideLst>
    </p:cSldViewPr>
  </p:slideViewPr>
  <p:notesTextViewPr>
    <p:cViewPr>
      <p:scale>
        <a:sx n="3" d="2"/>
        <a:sy n="3" d="2"/>
      </p:scale>
      <p:origin x="0" y="-4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765088" cy="2105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6686213" y="0"/>
            <a:ext cx="12766675" cy="2105025"/>
          </a:xfrm>
          <a:prstGeom prst="rect">
            <a:avLst/>
          </a:prstGeom>
        </p:spPr>
        <p:txBody>
          <a:bodyPr vert="horz" lIns="91440" tIns="45720" rIns="91440" bIns="45720" rtlCol="0"/>
          <a:lstStyle>
            <a:lvl1pPr algn="r">
              <a:defRPr sz="1200"/>
            </a:lvl1pPr>
          </a:lstStyle>
          <a:p>
            <a:fld id="{9DD01ED2-5016-49DD-9A76-E9E3DFFC65FE}" type="datetimeFigureOut">
              <a:rPr lang="en-US" smtClean="0"/>
              <a:t>9/20/2021</a:t>
            </a:fld>
            <a:endParaRPr lang="en-US"/>
          </a:p>
        </p:txBody>
      </p:sp>
      <p:sp>
        <p:nvSpPr>
          <p:cNvPr id="4" name="Slide Image Placeholder 3"/>
          <p:cNvSpPr>
            <a:spLocks noGrp="1" noRot="1" noChangeAspect="1"/>
          </p:cNvSpPr>
          <p:nvPr>
            <p:ph type="sldImg" idx="2"/>
          </p:nvPr>
        </p:nvSpPr>
        <p:spPr>
          <a:xfrm>
            <a:off x="9718675" y="5248275"/>
            <a:ext cx="10021888" cy="141716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46400" y="20207288"/>
            <a:ext cx="23566438" cy="16533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9884350"/>
            <a:ext cx="12765088" cy="2105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6686213" y="39884350"/>
            <a:ext cx="12766675" cy="2105025"/>
          </a:xfrm>
          <a:prstGeom prst="rect">
            <a:avLst/>
          </a:prstGeom>
        </p:spPr>
        <p:txBody>
          <a:bodyPr vert="horz" lIns="91440" tIns="45720" rIns="91440" bIns="45720" rtlCol="0" anchor="b"/>
          <a:lstStyle>
            <a:lvl1pPr algn="r">
              <a:defRPr sz="1200"/>
            </a:lvl1pPr>
          </a:lstStyle>
          <a:p>
            <a:fld id="{435796B3-F383-43B1-9730-36302B90B8DA}" type="slidenum">
              <a:rPr lang="en-US" smtClean="0"/>
              <a:t>‹#›</a:t>
            </a:fld>
            <a:endParaRPr lang="en-US"/>
          </a:p>
        </p:txBody>
      </p:sp>
    </p:spTree>
    <p:extLst>
      <p:ext uri="{BB962C8B-B14F-4D97-AF65-F5344CB8AC3E}">
        <p14:creationId xmlns:p14="http://schemas.microsoft.com/office/powerpoint/2010/main" val="273772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5796B3-F383-43B1-9730-36302B90B8DA}" type="slidenum">
              <a:rPr lang="en-US" smtClean="0"/>
              <a:t>1</a:t>
            </a:fld>
            <a:endParaRPr lang="en-US"/>
          </a:p>
        </p:txBody>
      </p:sp>
    </p:spTree>
    <p:extLst>
      <p:ext uri="{BB962C8B-B14F-4D97-AF65-F5344CB8AC3E}">
        <p14:creationId xmlns:p14="http://schemas.microsoft.com/office/powerpoint/2010/main" val="24297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1"/>
            </a:lvl1pPr>
          </a:lstStyle>
          <a:p>
            <a:r>
              <a:rPr lang="en-US"/>
              <a:t>Click to edit Master title style</a:t>
            </a:r>
            <a:endParaRPr lang="en-US" dirty="0"/>
          </a:p>
        </p:txBody>
      </p:sp>
      <p:sp>
        <p:nvSpPr>
          <p:cNvPr id="3" name="Subtitle 2"/>
          <p:cNvSpPr>
            <a:spLocks noGrp="1"/>
          </p:cNvSpPr>
          <p:nvPr>
            <p:ph type="subTitle" idx="1"/>
          </p:nvPr>
        </p:nvSpPr>
        <p:spPr>
          <a:xfrm>
            <a:off x="3783410" y="22476884"/>
            <a:ext cx="22700456" cy="10332032"/>
          </a:xfrm>
        </p:spPr>
        <p:txBody>
          <a:bodyPr/>
          <a:lstStyle>
            <a:lvl1pPr marL="0" indent="0" algn="ctr">
              <a:buNone/>
              <a:defRPr sz="7944"/>
            </a:lvl1pPr>
            <a:lvl2pPr marL="1513378" indent="0" algn="ctr">
              <a:buNone/>
              <a:defRPr sz="6620"/>
            </a:lvl2pPr>
            <a:lvl3pPr marL="3026755" indent="0" algn="ctr">
              <a:buNone/>
              <a:defRPr sz="5958"/>
            </a:lvl3pPr>
            <a:lvl4pPr marL="4540133" indent="0" algn="ctr">
              <a:buNone/>
              <a:defRPr sz="5296"/>
            </a:lvl4pPr>
            <a:lvl5pPr marL="6053511" indent="0" algn="ctr">
              <a:buNone/>
              <a:defRPr sz="5296"/>
            </a:lvl5pPr>
            <a:lvl6pPr marL="7566889" indent="0" algn="ctr">
              <a:buNone/>
              <a:defRPr sz="5296"/>
            </a:lvl6pPr>
            <a:lvl7pPr marL="9080266" indent="0" algn="ctr">
              <a:buNone/>
              <a:defRPr sz="5296"/>
            </a:lvl7pPr>
            <a:lvl8pPr marL="10593644" indent="0" algn="ctr">
              <a:buNone/>
              <a:defRPr sz="5296"/>
            </a:lvl8pPr>
            <a:lvl9pPr marL="12107022"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725476-447A-4F25-B98D-0A222CB403C6}"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232093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25476-447A-4F25-B98D-0A222CB403C6}"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428749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25476-447A-4F25-B98D-0A222CB403C6}"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58999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25476-447A-4F25-B98D-0A222CB403C6}"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379563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solidFill>
              </a:defRPr>
            </a:lvl1pPr>
            <a:lvl2pPr marL="1513378" indent="0">
              <a:buNone/>
              <a:defRPr sz="6620">
                <a:solidFill>
                  <a:schemeClr val="tx1">
                    <a:tint val="75000"/>
                  </a:schemeClr>
                </a:solidFill>
              </a:defRPr>
            </a:lvl2pPr>
            <a:lvl3pPr marL="3026755" indent="0">
              <a:buNone/>
              <a:defRPr sz="5958">
                <a:solidFill>
                  <a:schemeClr val="tx1">
                    <a:tint val="75000"/>
                  </a:schemeClr>
                </a:solidFill>
              </a:defRPr>
            </a:lvl3pPr>
            <a:lvl4pPr marL="4540133" indent="0">
              <a:buNone/>
              <a:defRPr sz="5296">
                <a:solidFill>
                  <a:schemeClr val="tx1">
                    <a:tint val="75000"/>
                  </a:schemeClr>
                </a:solidFill>
              </a:defRPr>
            </a:lvl4pPr>
            <a:lvl5pPr marL="6053511" indent="0">
              <a:buNone/>
              <a:defRPr sz="5296">
                <a:solidFill>
                  <a:schemeClr val="tx1">
                    <a:tint val="75000"/>
                  </a:schemeClr>
                </a:solidFill>
              </a:defRPr>
            </a:lvl5pPr>
            <a:lvl6pPr marL="7566889" indent="0">
              <a:buNone/>
              <a:defRPr sz="5296">
                <a:solidFill>
                  <a:schemeClr val="tx1">
                    <a:tint val="75000"/>
                  </a:schemeClr>
                </a:solidFill>
              </a:defRPr>
            </a:lvl6pPr>
            <a:lvl7pPr marL="9080266" indent="0">
              <a:buNone/>
              <a:defRPr sz="5296">
                <a:solidFill>
                  <a:schemeClr val="tx1">
                    <a:tint val="75000"/>
                  </a:schemeClr>
                </a:solidFill>
              </a:defRPr>
            </a:lvl7pPr>
            <a:lvl8pPr marL="10593644" indent="0">
              <a:buNone/>
              <a:defRPr sz="5296">
                <a:solidFill>
                  <a:schemeClr val="tx1">
                    <a:tint val="75000"/>
                  </a:schemeClr>
                </a:solidFill>
              </a:defRPr>
            </a:lvl8pPr>
            <a:lvl9pPr marL="12107022" indent="0">
              <a:buNone/>
              <a:defRPr sz="52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725476-447A-4F25-B98D-0A222CB403C6}"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293995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725476-447A-4F25-B98D-0A222CB403C6}"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114578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25476-447A-4F25-B98D-0A222CB403C6}"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238187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725476-447A-4F25-B98D-0A222CB403C6}"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144827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25476-447A-4F25-B98D-0A222CB403C6}"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71117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AD725476-447A-4F25-B98D-0A222CB403C6}"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3226534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AD725476-447A-4F25-B98D-0A222CB403C6}"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54AF3-D9E0-4921-AC3B-E0FF4C4A6C61}" type="slidenum">
              <a:rPr lang="en-US" smtClean="0"/>
              <a:pPr/>
              <a:t>‹#›</a:t>
            </a:fld>
            <a:endParaRPr lang="en-US"/>
          </a:p>
        </p:txBody>
      </p:sp>
    </p:spTree>
    <p:extLst>
      <p:ext uri="{BB962C8B-B14F-4D97-AF65-F5344CB8AC3E}">
        <p14:creationId xmlns:p14="http://schemas.microsoft.com/office/powerpoint/2010/main" val="162277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75000"/>
                  </a:schemeClr>
                </a:solidFill>
              </a:defRPr>
            </a:lvl1pPr>
          </a:lstStyle>
          <a:p>
            <a:fld id="{AD725476-447A-4F25-B98D-0A222CB403C6}" type="datetimeFigureOut">
              <a:rPr lang="en-US" smtClean="0"/>
              <a:pPr/>
              <a:t>9/20/2021</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75000"/>
                  </a:schemeClr>
                </a:solidFill>
              </a:defRPr>
            </a:lvl1pPr>
          </a:lstStyle>
          <a:p>
            <a:fld id="{BEA54AF3-D9E0-4921-AC3B-E0FF4C4A6C61}" type="slidenum">
              <a:rPr lang="en-US" smtClean="0"/>
              <a:pPr/>
              <a:t>‹#›</a:t>
            </a:fld>
            <a:endParaRPr lang="en-US"/>
          </a:p>
        </p:txBody>
      </p:sp>
    </p:spTree>
    <p:extLst>
      <p:ext uri="{BB962C8B-B14F-4D97-AF65-F5344CB8AC3E}">
        <p14:creationId xmlns:p14="http://schemas.microsoft.com/office/powerpoint/2010/main" val="89737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18" Type="http://schemas.openxmlformats.org/officeDocument/2006/relationships/image" Target="../media/image12.png"/><Relationship Id="rId26" Type="http://schemas.openxmlformats.org/officeDocument/2006/relationships/image" Target="../media/image19.png"/><Relationship Id="rId3" Type="http://schemas.openxmlformats.org/officeDocument/2006/relationships/image" Target="../media/image1.jpeg"/><Relationship Id="rId21" Type="http://schemas.openxmlformats.org/officeDocument/2006/relationships/image" Target="../media/image14.png"/><Relationship Id="rId7" Type="http://schemas.openxmlformats.org/officeDocument/2006/relationships/hyperlink" Target="http://cci.esa.int/HRLandcover" TargetMode="External"/><Relationship Id="rId12" Type="http://schemas.openxmlformats.org/officeDocument/2006/relationships/image" Target="../media/image6.png"/><Relationship Id="rId17" Type="http://schemas.openxmlformats.org/officeDocument/2006/relationships/image" Target="../media/image11.png"/><Relationship Id="rId25"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0.png"/><Relationship Id="rId20" Type="http://schemas.microsoft.com/office/2007/relationships/hdphoto" Target="../media/hdphoto1.wdp"/><Relationship Id="rId29"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hyperlink" Target="mailto:Olivier.arino@esa.int" TargetMode="External"/><Relationship Id="rId11" Type="http://schemas.openxmlformats.org/officeDocument/2006/relationships/image" Target="../media/image5.png"/><Relationship Id="rId24" Type="http://schemas.openxmlformats.org/officeDocument/2006/relationships/image" Target="../media/image17.png"/><Relationship Id="rId5" Type="http://schemas.openxmlformats.org/officeDocument/2006/relationships/hyperlink" Target="mailto:bovolo@fbk.eu" TargetMode="External"/><Relationship Id="rId15" Type="http://schemas.openxmlformats.org/officeDocument/2006/relationships/image" Target="../media/image9.png"/><Relationship Id="rId23" Type="http://schemas.openxmlformats.org/officeDocument/2006/relationships/image" Target="../media/image16.png"/><Relationship Id="rId28" Type="http://schemas.openxmlformats.org/officeDocument/2006/relationships/image" Target="../media/image21.png"/><Relationship Id="rId10" Type="http://schemas.openxmlformats.org/officeDocument/2006/relationships/image" Target="../media/image4.png"/><Relationship Id="rId19" Type="http://schemas.openxmlformats.org/officeDocument/2006/relationships/image" Target="../media/image13.png"/><Relationship Id="rId31" Type="http://schemas.openxmlformats.org/officeDocument/2006/relationships/image" Target="../media/image24.emf"/><Relationship Id="rId4" Type="http://schemas.openxmlformats.org/officeDocument/2006/relationships/hyperlink" Target="mailto:lorenzo.bruzzone@unitn.it" TargetMode="External"/><Relationship Id="rId9" Type="http://schemas.openxmlformats.org/officeDocument/2006/relationships/image" Target="../media/image3.gif"/><Relationship Id="rId14" Type="http://schemas.openxmlformats.org/officeDocument/2006/relationships/image" Target="../media/image8.png"/><Relationship Id="rId22" Type="http://schemas.openxmlformats.org/officeDocument/2006/relationships/image" Target="../media/image15.png"/><Relationship Id="rId27" Type="http://schemas.openxmlformats.org/officeDocument/2006/relationships/image" Target="../media/image20.jpeg"/><Relationship Id="rId30"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Box 14"/>
          <p:cNvSpPr txBox="1"/>
          <p:nvPr/>
        </p:nvSpPr>
        <p:spPr>
          <a:xfrm>
            <a:off x="15603752" y="8649363"/>
            <a:ext cx="14661930" cy="773671"/>
          </a:xfrm>
          <a:prstGeom prst="rect">
            <a:avLst/>
          </a:prstGeom>
          <a:solidFill>
            <a:schemeClr val="accent1">
              <a:lumMod val="75000"/>
              <a:alpha val="65000"/>
            </a:schemeClr>
          </a:solidFill>
          <a:ln>
            <a:noFill/>
          </a:ln>
        </p:spPr>
        <p:txBody>
          <a:bodyPr wrap="square" rtlCol="0">
            <a:spAutoFit/>
          </a:bodyPr>
          <a:lstStyle/>
          <a:p>
            <a:pPr algn="ctr"/>
            <a:r>
              <a:rPr lang="en-GB" sz="4400" dirty="0">
                <a:solidFill>
                  <a:schemeClr val="bg1"/>
                </a:solidFill>
                <a:latin typeface="Verdana" panose="020B0604030504040204" pitchFamily="34" charset="0"/>
                <a:ea typeface="Verdana" panose="020B0604030504040204" pitchFamily="34" charset="0"/>
                <a:cs typeface="Verdana" panose="020B0604030504040204" pitchFamily="34" charset="0"/>
              </a:rPr>
              <a:t>Inter-comparison tasks</a:t>
            </a:r>
            <a:endParaRPr lang="it-IT"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94" name="Picture 193" descr="CCI_ppt_edits_HRlandcover2.jpg"/>
          <p:cNvPicPr>
            <a:picLocks noChangeAspect="1"/>
          </p:cNvPicPr>
          <p:nvPr/>
        </p:nvPicPr>
        <p:blipFill rotWithShape="1">
          <a:blip r:embed="rId3" cstate="print">
            <a:extLst>
              <a:ext uri="{28A0092B-C50C-407E-A947-70E740481C1C}">
                <a14:useLocalDpi xmlns:a14="http://schemas.microsoft.com/office/drawing/2010/main" val="0"/>
              </a:ext>
            </a:extLst>
          </a:blip>
          <a:srcRect r="78" b="2174"/>
          <a:stretch/>
        </p:blipFill>
        <p:spPr>
          <a:xfrm>
            <a:off x="1" y="41082903"/>
            <a:ext cx="30268800" cy="1712783"/>
          </a:xfrm>
          <a:prstGeom prst="rect">
            <a:avLst/>
          </a:prstGeom>
        </p:spPr>
      </p:pic>
      <p:sp>
        <p:nvSpPr>
          <p:cNvPr id="38" name="Text Box 185"/>
          <p:cNvSpPr txBox="1">
            <a:spLocks noChangeArrowheads="1"/>
          </p:cNvSpPr>
          <p:nvPr/>
        </p:nvSpPr>
        <p:spPr bwMode="auto">
          <a:xfrm>
            <a:off x="598852" y="4430351"/>
            <a:ext cx="29046959" cy="3765460"/>
          </a:xfrm>
          <a:prstGeom prst="rect">
            <a:avLst/>
          </a:prstGeom>
          <a:noFill/>
          <a:ln>
            <a:noFill/>
          </a:ln>
          <a:effectLst/>
        </p:spPr>
        <p:txBody>
          <a:bodyPr wrap="square" lIns="157642" tIns="157642" rIns="157642" bIns="157642">
            <a:spAutoFit/>
          </a:bodyPr>
          <a:lstStyle/>
          <a:p>
            <a:pPr algn="just">
              <a:defRPr/>
            </a:pPr>
            <a:r>
              <a:rPr lang="en-US" sz="2800" b="1" dirty="0">
                <a:latin typeface="Verdana" panose="020B0604030504040204" pitchFamily="34" charset="0"/>
                <a:ea typeface="Verdana" panose="020B0604030504040204" pitchFamily="34" charset="0"/>
                <a:cs typeface="Verdana" panose="020B0604030504040204" pitchFamily="34" charset="0"/>
              </a:rPr>
              <a:t>Climate Change Initiative High-Resolution Land Cover (CCI HRLC)  </a:t>
            </a:r>
            <a:r>
              <a:rPr lang="en-US" sz="2800" dirty="0">
                <a:latin typeface="Verdana" panose="020B0604030504040204" pitchFamily="34" charset="0"/>
                <a:ea typeface="Verdana" panose="020B0604030504040204" pitchFamily="34" charset="0"/>
                <a:cs typeface="Verdana" panose="020B0604030504040204" pitchFamily="34" charset="0"/>
              </a:rPr>
              <a:t>is part of the European Space Agency (ESA) Climate Change Initiative (CCI)  program. CCI program aims at ensuring the contribution of ESA missions to the Essential Climate Variables (ECV). Since the land cover is one of the ECVs, the CCI HRLC project is dedicated to </a:t>
            </a:r>
            <a:r>
              <a:rPr lang="en-US" sz="2800" b="1" dirty="0">
                <a:latin typeface="Verdana" panose="020B0604030504040204" pitchFamily="34" charset="0"/>
                <a:ea typeface="Verdana" panose="020B0604030504040204" pitchFamily="34" charset="0"/>
                <a:cs typeface="Verdana" panose="020B0604030504040204" pitchFamily="34" charset="0"/>
              </a:rPr>
              <a:t>determining the role of the spatial resolution of land cover (LC) and land cover change (LCC) to support climate research</a:t>
            </a:r>
            <a:r>
              <a:rPr lang="en-US" sz="2800" dirty="0">
                <a:latin typeface="Verdana" panose="020B0604030504040204" pitchFamily="34" charset="0"/>
                <a:ea typeface="Verdana" panose="020B0604030504040204" pitchFamily="34" charset="0"/>
                <a:cs typeface="Verdana" panose="020B0604030504040204" pitchFamily="34" charset="0"/>
              </a:rPr>
              <a:t>. </a:t>
            </a:r>
          </a:p>
          <a:p>
            <a:pPr algn="just">
              <a:defRPr/>
            </a:pPr>
            <a:r>
              <a:rPr lang="en-US" sz="2800" dirty="0">
                <a:latin typeface="Verdana" panose="020B0604030504040204" pitchFamily="34" charset="0"/>
                <a:ea typeface="Verdana" panose="020B0604030504040204" pitchFamily="34" charset="0"/>
                <a:cs typeface="Verdana" panose="020B0604030504040204" pitchFamily="34" charset="0"/>
              </a:rPr>
              <a:t>The project is carried out through cooperation between climate modelers, Earth Observation communities and industrial partners. It is focused on three macro-regions of the world that are subject to extreme weather conditions and substantial climate change. CCI HRLC consists of </a:t>
            </a:r>
            <a:r>
              <a:rPr lang="en-US" sz="2800" b="1" dirty="0">
                <a:latin typeface="Verdana" panose="020B0604030504040204" pitchFamily="34" charset="0"/>
                <a:ea typeface="Verdana" panose="020B0604030504040204" pitchFamily="34" charset="0"/>
                <a:cs typeface="Verdana" panose="020B0604030504040204" pitchFamily="34" charset="0"/>
              </a:rPr>
              <a:t>two phases</a:t>
            </a:r>
            <a:r>
              <a:rPr lang="en-US" sz="2800" dirty="0">
                <a:latin typeface="Verdana" panose="020B0604030504040204" pitchFamily="34" charset="0"/>
                <a:ea typeface="Verdana" panose="020B0604030504040204" pitchFamily="34" charset="0"/>
                <a:cs typeface="Verdana" panose="020B0604030504040204" pitchFamily="34" charset="0"/>
              </a:rPr>
              <a:t>. In the first phase LC products are generated for determining their suitability and for tuning climate models, while second phase is final phase where improved version of products will be derived based on lessons-learned in the first phase. A work presented here </a:t>
            </a:r>
            <a:r>
              <a:rPr lang="en-US" sz="2800">
                <a:latin typeface="Verdana" panose="020B0604030504040204" pitchFamily="34" charset="0"/>
                <a:ea typeface="Verdana" panose="020B0604030504040204" pitchFamily="34" charset="0"/>
                <a:cs typeface="Verdana" panose="020B0604030504040204" pitchFamily="34" charset="0"/>
              </a:rPr>
              <a:t>one of the tasks </a:t>
            </a:r>
            <a:r>
              <a:rPr lang="en-US" sz="2800" dirty="0">
                <a:latin typeface="Verdana" panose="020B0604030504040204" pitchFamily="34" charset="0"/>
                <a:ea typeface="Verdana" panose="020B0604030504040204" pitchFamily="34" charset="0"/>
                <a:cs typeface="Verdana" panose="020B0604030504040204" pitchFamily="34" charset="0"/>
              </a:rPr>
              <a:t>of the validation team of the project. </a:t>
            </a:r>
          </a:p>
        </p:txBody>
      </p:sp>
      <p:sp>
        <p:nvSpPr>
          <p:cNvPr id="43" name="Text Box 251"/>
          <p:cNvSpPr txBox="1">
            <a:spLocks noChangeArrowheads="1"/>
          </p:cNvSpPr>
          <p:nvPr/>
        </p:nvSpPr>
        <p:spPr bwMode="auto">
          <a:xfrm>
            <a:off x="14557" y="40388784"/>
            <a:ext cx="30252718" cy="626140"/>
          </a:xfrm>
          <a:prstGeom prst="rect">
            <a:avLst/>
          </a:prstGeom>
          <a:noFill/>
          <a:ln>
            <a:noFill/>
          </a:ln>
          <a:effectLst/>
        </p:spPr>
        <p:txBody>
          <a:bodyPr wrap="square" lIns="157642" tIns="157642" rIns="157642" bIns="157642">
            <a:spAutoFit/>
          </a:bodyPr>
          <a:lstStyle/>
          <a:p>
            <a:r>
              <a:rPr lang="en-US" altLang="en-US" sz="2000" b="1" dirty="0"/>
              <a:t>Scientific Leader: Lorenzo Bruzzone </a:t>
            </a:r>
            <a:r>
              <a:rPr lang="en-US" sz="2000" b="1" dirty="0"/>
              <a:t>(</a:t>
            </a:r>
            <a:r>
              <a:rPr lang="en-US" sz="2000" b="1" dirty="0">
                <a:hlinkClick r:id="rId4"/>
              </a:rPr>
              <a:t>lorenzo.bruzzone@unitn.it</a:t>
            </a:r>
            <a:r>
              <a:rPr lang="en-US" sz="2000" b="1" dirty="0"/>
              <a:t>)  </a:t>
            </a:r>
            <a:r>
              <a:rPr lang="es-CO" altLang="en-US" sz="2000" b="1" dirty="0"/>
              <a:t>Project Manager: Francesca </a:t>
            </a:r>
            <a:r>
              <a:rPr lang="es-CO" altLang="en-US" sz="2000" b="1" dirty="0" err="1"/>
              <a:t>Bovolo</a:t>
            </a:r>
            <a:r>
              <a:rPr lang="es-CO" altLang="en-US" sz="2000" b="1" dirty="0"/>
              <a:t> (</a:t>
            </a:r>
            <a:r>
              <a:rPr lang="es-CO" altLang="en-US" sz="2000" b="1" dirty="0">
                <a:hlinkClick r:id="rId5"/>
              </a:rPr>
              <a:t>bovolo@fbk.eu</a:t>
            </a:r>
            <a:r>
              <a:rPr lang="es-CO" altLang="en-US" sz="2000" b="1" dirty="0"/>
              <a:t>)  ESA </a:t>
            </a:r>
            <a:r>
              <a:rPr lang="es-CO" altLang="en-US" sz="2000" b="1" dirty="0" err="1"/>
              <a:t>technical</a:t>
            </a:r>
            <a:r>
              <a:rPr lang="es-CO" altLang="en-US" sz="2000" b="1" dirty="0"/>
              <a:t> </a:t>
            </a:r>
            <a:r>
              <a:rPr lang="es-CO" altLang="en-US" sz="2000" b="1" dirty="0" err="1"/>
              <a:t>officer</a:t>
            </a:r>
            <a:r>
              <a:rPr lang="es-CO" altLang="en-US" sz="2000" b="1" dirty="0"/>
              <a:t>: Olivier </a:t>
            </a:r>
            <a:r>
              <a:rPr lang="es-CO" altLang="en-US" sz="2000" b="1" dirty="0" err="1"/>
              <a:t>Arin</a:t>
            </a:r>
            <a:r>
              <a:rPr lang="en-US" sz="2000" b="1" dirty="0"/>
              <a:t>ò (</a:t>
            </a:r>
            <a:r>
              <a:rPr lang="es-CO" altLang="en-US" sz="2000" b="1" dirty="0">
                <a:hlinkClick r:id="rId6"/>
              </a:rPr>
              <a:t>Olivier.arino@esa.int</a:t>
            </a:r>
            <a:r>
              <a:rPr lang="es-CO" altLang="en-US" sz="2000" b="1" dirty="0"/>
              <a:t>)  </a:t>
            </a:r>
            <a:r>
              <a:rPr lang="es-CO" altLang="en-US" sz="2000" b="1" dirty="0" err="1"/>
              <a:t>Website</a:t>
            </a:r>
            <a:r>
              <a:rPr lang="es-CO" altLang="en-US" sz="2000" b="1" dirty="0"/>
              <a:t>: </a:t>
            </a:r>
            <a:r>
              <a:rPr lang="es-CO" altLang="en-US" sz="2000" b="1" dirty="0">
                <a:hlinkClick r:id="rId7"/>
              </a:rPr>
              <a:t>http://cci.esa.int/HRLandcover</a:t>
            </a:r>
            <a:r>
              <a:rPr lang="es-CO" altLang="en-US" sz="2000" b="1" dirty="0"/>
              <a:t>  </a:t>
            </a:r>
            <a:endParaRPr lang="en-US" altLang="en-US" sz="2000" b="1" dirty="0"/>
          </a:p>
        </p:txBody>
      </p:sp>
      <p:sp>
        <p:nvSpPr>
          <p:cNvPr id="232" name="Text Box 241"/>
          <p:cNvSpPr txBox="1">
            <a:spLocks noChangeArrowheads="1"/>
          </p:cNvSpPr>
          <p:nvPr/>
        </p:nvSpPr>
        <p:spPr bwMode="auto">
          <a:xfrm>
            <a:off x="3194940" y="16910301"/>
            <a:ext cx="8249843" cy="381863"/>
          </a:xfrm>
          <a:prstGeom prst="rect">
            <a:avLst/>
          </a:prstGeom>
          <a:noFill/>
          <a:ln>
            <a:noFill/>
          </a:ln>
          <a:effectLst/>
        </p:spPr>
        <p:txBody>
          <a:bodyPr wrap="squar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1800" b="1" dirty="0">
                <a:latin typeface="Verdana" panose="020B0604030504040204" pitchFamily="34" charset="0"/>
                <a:ea typeface="Verdana" panose="020B0604030504040204" pitchFamily="34" charset="0"/>
                <a:cs typeface="Verdana" panose="020B0604030504040204" pitchFamily="34" charset="0"/>
              </a:rPr>
              <a:t>Figure 1 - CCI HRLC climate regions defined in the project.</a:t>
            </a:r>
          </a:p>
        </p:txBody>
      </p:sp>
      <p:pic>
        <p:nvPicPr>
          <p:cNvPr id="13" name="Imagen 12"/>
          <p:cNvPicPr>
            <a:picLocks noChangeAspect="1"/>
          </p:cNvPicPr>
          <p:nvPr/>
        </p:nvPicPr>
        <p:blipFill rotWithShape="1">
          <a:blip r:embed="rId8" cstate="print">
            <a:biLevel thresh="25000"/>
            <a:extLst>
              <a:ext uri="{28A0092B-C50C-407E-A947-70E740481C1C}">
                <a14:useLocalDpi xmlns:a14="http://schemas.microsoft.com/office/drawing/2010/main" val="0"/>
              </a:ext>
            </a:extLst>
          </a:blip>
          <a:srcRect l="-6277" r="-4844"/>
          <a:stretch/>
        </p:blipFill>
        <p:spPr>
          <a:xfrm>
            <a:off x="9188095" y="41329777"/>
            <a:ext cx="1588655" cy="1224000"/>
          </a:xfrm>
          <a:prstGeom prst="rect">
            <a:avLst/>
          </a:prstGeom>
        </p:spPr>
      </p:pic>
      <p:pic>
        <p:nvPicPr>
          <p:cNvPr id="16" name="Imagen 15"/>
          <p:cNvPicPr>
            <a:picLocks noChangeAspect="1"/>
          </p:cNvPicPr>
          <p:nvPr/>
        </p:nvPicPr>
        <p:blipFill rotWithShape="1">
          <a:blip r:embed="rId9" cstate="print">
            <a:extLst>
              <a:ext uri="{28A0092B-C50C-407E-A947-70E740481C1C}">
                <a14:useLocalDpi xmlns:a14="http://schemas.microsoft.com/office/drawing/2010/main" val="0"/>
              </a:ext>
            </a:extLst>
          </a:blip>
          <a:srcRect l="-4978" r="-3344"/>
          <a:stretch/>
        </p:blipFill>
        <p:spPr>
          <a:xfrm>
            <a:off x="10874028" y="41329777"/>
            <a:ext cx="1681018" cy="1224000"/>
          </a:xfrm>
          <a:prstGeom prst="rect">
            <a:avLst/>
          </a:prstGeom>
        </p:spPr>
      </p:pic>
      <p:pic>
        <p:nvPicPr>
          <p:cNvPr id="24" name="Imagen 23"/>
          <p:cNvPicPr>
            <a:picLocks noChangeAspect="1"/>
          </p:cNvPicPr>
          <p:nvPr/>
        </p:nvPicPr>
        <p:blipFill rotWithShape="1">
          <a:blip r:embed="rId10" cstate="print">
            <a:extLst>
              <a:ext uri="{28A0092B-C50C-407E-A947-70E740481C1C}">
                <a14:useLocalDpi xmlns:a14="http://schemas.microsoft.com/office/drawing/2010/main" val="0"/>
              </a:ext>
            </a:extLst>
          </a:blip>
          <a:srcRect l="-6183" r="-6255"/>
          <a:stretch/>
        </p:blipFill>
        <p:spPr>
          <a:xfrm>
            <a:off x="12652324" y="41329777"/>
            <a:ext cx="1376218" cy="1224000"/>
          </a:xfrm>
          <a:prstGeom prst="rect">
            <a:avLst/>
          </a:prstGeom>
        </p:spPr>
      </p:pic>
      <p:pic>
        <p:nvPicPr>
          <p:cNvPr id="25" name="Imagen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125820" y="41329777"/>
            <a:ext cx="2008125" cy="1224000"/>
          </a:xfrm>
          <a:prstGeom prst="rect">
            <a:avLst/>
          </a:prstGeom>
        </p:spPr>
      </p:pic>
      <p:pic>
        <p:nvPicPr>
          <p:cNvPr id="27" name="Imagen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231223" y="41329777"/>
            <a:ext cx="1663656" cy="1224000"/>
          </a:xfrm>
          <a:prstGeom prst="rect">
            <a:avLst/>
          </a:prstGeom>
        </p:spPr>
      </p:pic>
      <p:pic>
        <p:nvPicPr>
          <p:cNvPr id="28" name="Imagen 27"/>
          <p:cNvPicPr>
            <a:picLocks noChangeAspect="1"/>
          </p:cNvPicPr>
          <p:nvPr/>
        </p:nvPicPr>
        <p:blipFill rotWithShape="1">
          <a:blip r:embed="rId13" cstate="print">
            <a:extLst>
              <a:ext uri="{28A0092B-C50C-407E-A947-70E740481C1C}">
                <a14:useLocalDpi xmlns:a14="http://schemas.microsoft.com/office/drawing/2010/main" val="0"/>
              </a:ext>
            </a:extLst>
          </a:blip>
          <a:srcRect l="13872" t="10805" r="9566" b="14517"/>
          <a:stretch/>
        </p:blipFill>
        <p:spPr>
          <a:xfrm>
            <a:off x="17992157" y="41329777"/>
            <a:ext cx="1025237" cy="1224000"/>
          </a:xfrm>
          <a:prstGeom prst="rect">
            <a:avLst/>
          </a:prstGeom>
        </p:spPr>
      </p:pic>
      <p:pic>
        <p:nvPicPr>
          <p:cNvPr id="30" name="Imagen 29"/>
          <p:cNvPicPr>
            <a:picLocks noChangeAspect="1"/>
          </p:cNvPicPr>
          <p:nvPr/>
        </p:nvPicPr>
        <p:blipFill rotWithShape="1">
          <a:blip r:embed="rId14" cstate="print">
            <a:extLst>
              <a:ext uri="{28A0092B-C50C-407E-A947-70E740481C1C}">
                <a14:useLocalDpi xmlns:a14="http://schemas.microsoft.com/office/drawing/2010/main" val="0"/>
              </a:ext>
            </a:extLst>
          </a:blip>
          <a:srcRect l="4401" t="10490" r="29744" b="11572"/>
          <a:stretch/>
        </p:blipFill>
        <p:spPr>
          <a:xfrm>
            <a:off x="19114672" y="41329777"/>
            <a:ext cx="3171580" cy="1224000"/>
          </a:xfrm>
          <a:prstGeom prst="rect">
            <a:avLst/>
          </a:prstGeom>
        </p:spPr>
      </p:pic>
      <p:pic>
        <p:nvPicPr>
          <p:cNvPr id="31" name="Imagen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383530" y="41329777"/>
            <a:ext cx="2660868" cy="1224000"/>
          </a:xfrm>
          <a:prstGeom prst="rect">
            <a:avLst/>
          </a:prstGeom>
        </p:spPr>
      </p:pic>
      <p:pic>
        <p:nvPicPr>
          <p:cNvPr id="32" name="Imagen 31"/>
          <p:cNvPicPr>
            <a:picLocks noChangeAspect="1"/>
          </p:cNvPicPr>
          <p:nvPr/>
        </p:nvPicPr>
        <p:blipFill rotWithShape="1">
          <a:blip r:embed="rId16" cstate="print">
            <a:extLst>
              <a:ext uri="{28A0092B-C50C-407E-A947-70E740481C1C}">
                <a14:useLocalDpi xmlns:a14="http://schemas.microsoft.com/office/drawing/2010/main" val="0"/>
              </a:ext>
            </a:extLst>
          </a:blip>
          <a:srcRect t="11749" b="22123"/>
          <a:stretch/>
        </p:blipFill>
        <p:spPr>
          <a:xfrm>
            <a:off x="27568458" y="41329777"/>
            <a:ext cx="2444830" cy="1224000"/>
          </a:xfrm>
          <a:prstGeom prst="rect">
            <a:avLst/>
          </a:prstGeom>
        </p:spPr>
      </p:pic>
      <p:pic>
        <p:nvPicPr>
          <p:cNvPr id="33" name="Imagen 32"/>
          <p:cNvPicPr>
            <a:picLocks noChangeAspect="1"/>
          </p:cNvPicPr>
          <p:nvPr/>
        </p:nvPicPr>
        <p:blipFill rotWithShape="1">
          <a:blip r:embed="rId17" cstate="print">
            <a:extLst>
              <a:ext uri="{28A0092B-C50C-407E-A947-70E740481C1C}">
                <a14:useLocalDpi xmlns:a14="http://schemas.microsoft.com/office/drawing/2010/main" val="0"/>
              </a:ext>
            </a:extLst>
          </a:blip>
          <a:srcRect t="23651" b="23806"/>
          <a:stretch/>
        </p:blipFill>
        <p:spPr>
          <a:xfrm>
            <a:off x="25141676" y="41329777"/>
            <a:ext cx="2329501" cy="1224000"/>
          </a:xfrm>
          <a:prstGeom prst="rect">
            <a:avLst/>
          </a:prstGeom>
        </p:spPr>
      </p:pic>
      <p:pic>
        <p:nvPicPr>
          <p:cNvPr id="236" name="Image 1"/>
          <p:cNvPicPr/>
          <p:nvPr/>
        </p:nvPicPr>
        <p:blipFill>
          <a:blip r:embed="rId18">
            <a:extLst>
              <a:ext uri="{28A0092B-C50C-407E-A947-70E740481C1C}">
                <a14:useLocalDpi xmlns:a14="http://schemas.microsoft.com/office/drawing/2010/main" val="0"/>
              </a:ext>
            </a:extLst>
          </a:blip>
          <a:srcRect/>
          <a:stretch/>
        </p:blipFill>
        <p:spPr bwMode="auto">
          <a:xfrm>
            <a:off x="669832" y="9883934"/>
            <a:ext cx="13525392" cy="6957657"/>
          </a:xfrm>
          <a:prstGeom prst="rect">
            <a:avLst/>
          </a:prstGeom>
          <a:solidFill>
            <a:schemeClr val="bg1">
              <a:alpha val="75000"/>
            </a:schemeClr>
          </a:solidFill>
          <a:ln>
            <a:noFill/>
          </a:ln>
          <a:extLst>
            <a:ext uri="{53640926-AAD7-44D8-BBD7-CCE9431645EC}">
              <a14:shadowObscured xmlns:a14="http://schemas.microsoft.com/office/drawing/2010/main"/>
            </a:ext>
          </a:extLst>
        </p:spPr>
      </p:pic>
      <p:pic>
        <p:nvPicPr>
          <p:cNvPr id="174" name="Picture 173" descr="CCI_ppt_edits_HRlandcover2.jpg"/>
          <p:cNvPicPr>
            <a:picLocks noChangeAspect="1"/>
          </p:cNvPicPr>
          <p:nvPr/>
        </p:nvPicPr>
        <p:blipFill rotWithShape="1">
          <a:blip r:embed="rId3" cstate="print">
            <a:extLst>
              <a:ext uri="{28A0092B-C50C-407E-A947-70E740481C1C}">
                <a14:useLocalDpi xmlns:a14="http://schemas.microsoft.com/office/drawing/2010/main" val="0"/>
              </a:ext>
            </a:extLst>
          </a:blip>
          <a:srcRect r="102"/>
          <a:stretch/>
        </p:blipFill>
        <p:spPr>
          <a:xfrm>
            <a:off x="0" y="-1804"/>
            <a:ext cx="30268800" cy="3488625"/>
          </a:xfrm>
          <a:prstGeom prst="rect">
            <a:avLst/>
          </a:prstGeom>
        </p:spPr>
      </p:pic>
      <p:pic>
        <p:nvPicPr>
          <p:cNvPr id="9" name="Picture 8"/>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608997" y="818715"/>
            <a:ext cx="5103460" cy="1829542"/>
          </a:xfrm>
          <a:prstGeom prst="rect">
            <a:avLst/>
          </a:prstGeom>
        </p:spPr>
      </p:pic>
      <p:sp>
        <p:nvSpPr>
          <p:cNvPr id="11" name="TextBox 10"/>
          <p:cNvSpPr txBox="1"/>
          <p:nvPr/>
        </p:nvSpPr>
        <p:spPr>
          <a:xfrm>
            <a:off x="3969614" y="158985"/>
            <a:ext cx="20045814" cy="2123658"/>
          </a:xfrm>
          <a:prstGeom prst="rect">
            <a:avLst/>
          </a:prstGeom>
          <a:noFill/>
        </p:spPr>
        <p:txBody>
          <a:bodyPr wrap="square" rtlCol="0">
            <a:spAutoFit/>
          </a:bodyPr>
          <a:lstStyle/>
          <a:p>
            <a:r>
              <a:rPr lang="en-GB" sz="6600" dirty="0">
                <a:solidFill>
                  <a:schemeClr val="bg1"/>
                </a:solidFill>
                <a:latin typeface="Verdana" panose="020B0604030504040204" pitchFamily="34" charset="0"/>
                <a:ea typeface="Verdana" panose="020B0604030504040204" pitchFamily="34" charset="0"/>
                <a:cs typeface="Verdana" panose="020B0604030504040204" pitchFamily="34" charset="0"/>
              </a:rPr>
              <a:t>Inter-comparison for ESA CCI Essential Climate Variables: High Resolution Land Cover</a:t>
            </a:r>
            <a:endParaRPr lang="it-IT"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8" name="Straight Connector 87"/>
          <p:cNvCxnSpPr/>
          <p:nvPr/>
        </p:nvCxnSpPr>
        <p:spPr>
          <a:xfrm>
            <a:off x="0" y="3511483"/>
            <a:ext cx="3026880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3658522"/>
            <a:ext cx="30267275" cy="773671"/>
          </a:xfrm>
          <a:prstGeom prst="rect">
            <a:avLst/>
          </a:prstGeom>
          <a:solidFill>
            <a:schemeClr val="accent1">
              <a:lumMod val="75000"/>
              <a:alpha val="65000"/>
            </a:schemeClr>
          </a:solidFill>
          <a:ln>
            <a:noFill/>
          </a:ln>
        </p:spPr>
        <p:txBody>
          <a:bodyPr wrap="square" rtlCol="0">
            <a:spAutoFit/>
          </a:bodyPr>
          <a:lstStyle/>
          <a:p>
            <a:pPr algn="ctr"/>
            <a:r>
              <a:rPr lang="en-GB" sz="4400" dirty="0">
                <a:solidFill>
                  <a:schemeClr val="bg1"/>
                </a:solidFill>
                <a:latin typeface="Verdana" panose="020B0604030504040204" pitchFamily="34" charset="0"/>
                <a:ea typeface="Verdana" panose="020B0604030504040204" pitchFamily="34" charset="0"/>
                <a:cs typeface="Verdana" panose="020B0604030504040204" pitchFamily="34" charset="0"/>
              </a:rPr>
              <a:t>Project overview</a:t>
            </a:r>
            <a:endParaRPr lang="it-IT"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44170" y="-276484"/>
            <a:ext cx="3395574" cy="4059254"/>
          </a:xfrm>
          <a:prstGeom prst="rect">
            <a:avLst/>
          </a:prstGeom>
        </p:spPr>
      </p:pic>
      <p:cxnSp>
        <p:nvCxnSpPr>
          <p:cNvPr id="186" name="Straight Connector 185"/>
          <p:cNvCxnSpPr/>
          <p:nvPr/>
        </p:nvCxnSpPr>
        <p:spPr>
          <a:xfrm>
            <a:off x="-5137" y="41034267"/>
            <a:ext cx="30268800" cy="0"/>
          </a:xfrm>
          <a:prstGeom prst="line">
            <a:avLst/>
          </a:prstGeom>
          <a:ln w="1905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2" cstate="print">
            <a:lum bright="70000" contrast="-70000"/>
            <a:extLst>
              <a:ext uri="{28A0092B-C50C-407E-A947-70E740481C1C}">
                <a14:useLocalDpi xmlns:a14="http://schemas.microsoft.com/office/drawing/2010/main" val="0"/>
              </a:ext>
            </a:extLst>
          </a:blip>
          <a:stretch>
            <a:fillRect/>
          </a:stretch>
        </p:blipFill>
        <p:spPr>
          <a:xfrm>
            <a:off x="7721143" y="41240637"/>
            <a:ext cx="1332000" cy="1332000"/>
          </a:xfrm>
          <a:prstGeom prst="rect">
            <a:avLst/>
          </a:prstGeom>
        </p:spPr>
      </p:pic>
      <p:sp>
        <p:nvSpPr>
          <p:cNvPr id="14" name="Rectángulo 13"/>
          <p:cNvSpPr/>
          <p:nvPr/>
        </p:nvSpPr>
        <p:spPr>
          <a:xfrm>
            <a:off x="1963972" y="41351029"/>
            <a:ext cx="77985" cy="1224000"/>
          </a:xfrm>
          <a:prstGeom prst="rect">
            <a:avLst/>
          </a:prstGeom>
          <a:gradFill flip="none" rotWithShape="1">
            <a:gsLst>
              <a:gs pos="0">
                <a:srgbClr val="226C4F">
                  <a:shade val="30000"/>
                  <a:satMod val="115000"/>
                </a:srgbClr>
              </a:gs>
              <a:gs pos="50000">
                <a:srgbClr val="226C4F">
                  <a:shade val="67500"/>
                  <a:satMod val="115000"/>
                </a:srgbClr>
              </a:gs>
              <a:gs pos="100000">
                <a:srgbClr val="226C4F">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Imagen 3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72065" y="41169879"/>
            <a:ext cx="1584000" cy="1584000"/>
          </a:xfrm>
          <a:prstGeom prst="rect">
            <a:avLst/>
          </a:prstGeom>
        </p:spPr>
      </p:pic>
      <p:pic>
        <p:nvPicPr>
          <p:cNvPr id="3" name="Picture 2"/>
          <p:cNvPicPr>
            <a:picLocks noChangeAspect="1"/>
          </p:cNvPicPr>
          <p:nvPr/>
        </p:nvPicPr>
        <p:blipFill rotWithShape="1">
          <a:blip r:embed="rId24" cstate="print">
            <a:extLst>
              <a:ext uri="{28A0092B-C50C-407E-A947-70E740481C1C}">
                <a14:useLocalDpi xmlns:a14="http://schemas.microsoft.com/office/drawing/2010/main" val="0"/>
              </a:ext>
            </a:extLst>
          </a:blip>
          <a:srcRect t="14523" b="14989"/>
          <a:stretch/>
        </p:blipFill>
        <p:spPr>
          <a:xfrm>
            <a:off x="1301988" y="41135220"/>
            <a:ext cx="6235170" cy="1618659"/>
          </a:xfrm>
          <a:prstGeom prst="rect">
            <a:avLst/>
          </a:prstGeom>
        </p:spPr>
      </p:pic>
      <p:sp>
        <p:nvSpPr>
          <p:cNvPr id="227" name="Text Box 24"/>
          <p:cNvSpPr txBox="1">
            <a:spLocks noChangeArrowheads="1"/>
          </p:cNvSpPr>
          <p:nvPr/>
        </p:nvSpPr>
        <p:spPr bwMode="auto">
          <a:xfrm>
            <a:off x="4048269" y="2268264"/>
            <a:ext cx="15561758" cy="1077218"/>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4000" dirty="0">
                <a:solidFill>
                  <a:schemeClr val="bg1"/>
                </a:solidFill>
              </a:rPr>
              <a:t>Gorica Bratic</a:t>
            </a:r>
            <a:endParaRPr lang="en-US" sz="2800" dirty="0">
              <a:solidFill>
                <a:schemeClr val="bg1"/>
              </a:solidFill>
            </a:endParaRPr>
          </a:p>
          <a:p>
            <a:pPr eaLnBrk="1" hangingPunct="1"/>
            <a:r>
              <a:rPr lang="en-US" dirty="0">
                <a:solidFill>
                  <a:schemeClr val="bg1"/>
                </a:solidFill>
              </a:rPr>
              <a:t>Under supervision of prof. Maria Antonia </a:t>
            </a:r>
            <a:r>
              <a:rPr lang="en-US" dirty="0" err="1">
                <a:solidFill>
                  <a:schemeClr val="bg1"/>
                </a:solidFill>
              </a:rPr>
              <a:t>Brovelli</a:t>
            </a:r>
            <a:r>
              <a:rPr lang="en-US" dirty="0">
                <a:solidFill>
                  <a:schemeClr val="bg1"/>
                </a:solidFill>
              </a:rPr>
              <a:t> within CCI HRLC project    </a:t>
            </a:r>
          </a:p>
        </p:txBody>
      </p:sp>
      <p:sp>
        <p:nvSpPr>
          <p:cNvPr id="249" name="TextBox 14"/>
          <p:cNvSpPr txBox="1"/>
          <p:nvPr/>
        </p:nvSpPr>
        <p:spPr>
          <a:xfrm>
            <a:off x="5912" y="8681415"/>
            <a:ext cx="14659413" cy="773671"/>
          </a:xfrm>
          <a:prstGeom prst="rect">
            <a:avLst/>
          </a:prstGeom>
          <a:solidFill>
            <a:schemeClr val="accent1">
              <a:lumMod val="75000"/>
              <a:alpha val="65000"/>
            </a:schemeClr>
          </a:solidFill>
          <a:ln>
            <a:noFill/>
          </a:ln>
        </p:spPr>
        <p:txBody>
          <a:bodyPr wrap="square" rtlCol="0">
            <a:spAutoFit/>
          </a:bodyPr>
          <a:lstStyle/>
          <a:p>
            <a:pPr algn="ctr"/>
            <a:r>
              <a:rPr lang="en-GB" sz="4400" dirty="0">
                <a:solidFill>
                  <a:schemeClr val="bg1"/>
                </a:solidFill>
                <a:latin typeface="Verdana" panose="020B0604030504040204" pitchFamily="34" charset="0"/>
                <a:ea typeface="Verdana" panose="020B0604030504040204" pitchFamily="34" charset="0"/>
                <a:cs typeface="Verdana" panose="020B0604030504040204" pitchFamily="34" charset="0"/>
              </a:rPr>
              <a:t>CCI HRLC regions</a:t>
            </a:r>
            <a:endParaRPr lang="it-IT"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52" name="TextBox 14"/>
          <p:cNvSpPr txBox="1"/>
          <p:nvPr/>
        </p:nvSpPr>
        <p:spPr>
          <a:xfrm>
            <a:off x="0" y="23398324"/>
            <a:ext cx="14659413" cy="773671"/>
          </a:xfrm>
          <a:prstGeom prst="rect">
            <a:avLst/>
          </a:prstGeom>
          <a:solidFill>
            <a:schemeClr val="accent1">
              <a:lumMod val="75000"/>
              <a:alpha val="65000"/>
            </a:schemeClr>
          </a:solidFill>
          <a:ln>
            <a:noFill/>
          </a:ln>
        </p:spPr>
        <p:txBody>
          <a:bodyPr wrap="square" rtlCol="0">
            <a:spAutoFit/>
          </a:bodyPr>
          <a:lstStyle/>
          <a:p>
            <a:pPr algn="ctr"/>
            <a:r>
              <a:rPr lang="en-GB" sz="4400" dirty="0">
                <a:solidFill>
                  <a:schemeClr val="bg1"/>
                </a:solidFill>
                <a:latin typeface="Verdana" panose="020B0604030504040204" pitchFamily="34" charset="0"/>
                <a:ea typeface="Verdana" panose="020B0604030504040204" pitchFamily="34" charset="0"/>
                <a:cs typeface="Verdana" panose="020B0604030504040204" pitchFamily="34" charset="0"/>
              </a:rPr>
              <a:t>Inter-comparison methodology and tools</a:t>
            </a:r>
            <a:endParaRPr lang="it-IT"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53" name="TextBox 14"/>
          <p:cNvSpPr txBox="1"/>
          <p:nvPr/>
        </p:nvSpPr>
        <p:spPr>
          <a:xfrm>
            <a:off x="15599664" y="17618048"/>
            <a:ext cx="14661930" cy="773671"/>
          </a:xfrm>
          <a:prstGeom prst="rect">
            <a:avLst/>
          </a:prstGeom>
          <a:solidFill>
            <a:schemeClr val="accent1">
              <a:lumMod val="75000"/>
              <a:alpha val="65000"/>
            </a:schemeClr>
          </a:solidFill>
          <a:ln>
            <a:noFill/>
          </a:ln>
        </p:spPr>
        <p:txBody>
          <a:bodyPr wrap="square" rtlCol="0">
            <a:spAutoFit/>
          </a:bodyPr>
          <a:lstStyle/>
          <a:p>
            <a:pPr algn="ctr"/>
            <a:r>
              <a:rPr lang="en-GB" sz="4400" dirty="0">
                <a:solidFill>
                  <a:schemeClr val="bg1"/>
                </a:solidFill>
                <a:latin typeface="Verdana" panose="020B0604030504040204" pitchFamily="34" charset="0"/>
                <a:ea typeface="Verdana" panose="020B0604030504040204" pitchFamily="34" charset="0"/>
                <a:cs typeface="Verdana" panose="020B0604030504040204" pitchFamily="34" charset="0"/>
              </a:rPr>
              <a:t>Example of overall results</a:t>
            </a:r>
            <a:endParaRPr lang="it-IT"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9" name="6 Rectángulo">
            <a:extLst>
              <a:ext uri="{FF2B5EF4-FFF2-40B4-BE49-F238E27FC236}">
                <a16:creationId xmlns:a16="http://schemas.microsoft.com/office/drawing/2014/main" id="{F6F2387D-CC25-4B9D-98A3-76A649404DD5}"/>
              </a:ext>
            </a:extLst>
          </p:cNvPr>
          <p:cNvSpPr/>
          <p:nvPr/>
        </p:nvSpPr>
        <p:spPr>
          <a:xfrm>
            <a:off x="15905659" y="9912853"/>
            <a:ext cx="7348133" cy="4893647"/>
          </a:xfrm>
          <a:prstGeom prst="rect">
            <a:avLst/>
          </a:prstGeom>
        </p:spPr>
        <p:txBody>
          <a:bodyPr wrap="square">
            <a:spAutoFit/>
          </a:bodyPr>
          <a:lstStyle/>
          <a:p>
            <a:pPr algn="just">
              <a:defRPr/>
            </a:pPr>
            <a:r>
              <a:rPr lang="en-US" sz="2600" dirty="0">
                <a:latin typeface="Verdana" panose="020B0604030504040204" pitchFamily="34" charset="0"/>
                <a:ea typeface="Verdana" panose="020B0604030504040204" pitchFamily="34" charset="0"/>
                <a:cs typeface="Verdana" panose="020B0604030504040204" pitchFamily="34" charset="0"/>
              </a:rPr>
              <a:t>The task of the inter-comparison is to compare LC from CCI HRLC project with existing binary and multi-class high-resolution LC (30 m resolution or better) to obtain benchmark accuracy information.</a:t>
            </a:r>
          </a:p>
          <a:p>
            <a:pPr algn="just">
              <a:defRPr/>
            </a:pPr>
            <a:r>
              <a:rPr lang="en-US" sz="2600" dirty="0">
                <a:latin typeface="Verdana" panose="020B0604030504040204" pitchFamily="34" charset="0"/>
                <a:ea typeface="Verdana" panose="020B0604030504040204" pitchFamily="34" charset="0"/>
                <a:cs typeface="Verdana" panose="020B0604030504040204" pitchFamily="34" charset="0"/>
              </a:rPr>
              <a:t>Inter-comparison means comparing pixel-by pixel CCI HRLC outputs with existing HRLC, and computing error matrix and associated accuracy indexes Overall accuracy (OA),  Producer’s accuracy (PA) and User’s accuracy. The accuracy indexes have a role of comparative metrics.</a:t>
            </a:r>
            <a:endParaRPr lang="en-US" sz="26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id="{37B3F13E-76EC-40A3-B02D-0AFFB10D0679}"/>
              </a:ext>
            </a:extLst>
          </p:cNvPr>
          <p:cNvGrpSpPr/>
          <p:nvPr/>
        </p:nvGrpSpPr>
        <p:grpSpPr>
          <a:xfrm>
            <a:off x="7197968" y="25517331"/>
            <a:ext cx="7393221" cy="3065471"/>
            <a:chOff x="20007881" y="18467899"/>
            <a:chExt cx="3646024" cy="1325563"/>
          </a:xfrm>
        </p:grpSpPr>
        <p:sp>
          <p:nvSpPr>
            <p:cNvPr id="100" name="Rectangle: Diagonal Corners Rounded 99">
              <a:extLst>
                <a:ext uri="{FF2B5EF4-FFF2-40B4-BE49-F238E27FC236}">
                  <a16:creationId xmlns:a16="http://schemas.microsoft.com/office/drawing/2014/main" id="{EFB33C29-8836-42BF-A501-B39BC8FAE121}"/>
                </a:ext>
              </a:extLst>
            </p:cNvPr>
            <p:cNvSpPr/>
            <p:nvPr/>
          </p:nvSpPr>
          <p:spPr>
            <a:xfrm>
              <a:off x="20007881" y="18467899"/>
              <a:ext cx="3646024" cy="1325563"/>
            </a:xfrm>
            <a:prstGeom prst="round2DiagRect">
              <a:avLst/>
            </a:prstGeom>
            <a:solidFill>
              <a:schemeClr val="bg1"/>
            </a:solidFill>
            <a:ln>
              <a:solidFill>
                <a:srgbClr val="1A41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4" descr="cineca-scai logo">
              <a:extLst>
                <a:ext uri="{FF2B5EF4-FFF2-40B4-BE49-F238E27FC236}">
                  <a16:creationId xmlns:a16="http://schemas.microsoft.com/office/drawing/2014/main" id="{746A60E5-ED44-462C-878E-236D797F3C76}"/>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4270" t="7492" r="73236" b="24347"/>
            <a:stretch/>
          </p:blipFill>
          <p:spPr bwMode="auto">
            <a:xfrm>
              <a:off x="20214948" y="18652143"/>
              <a:ext cx="892906" cy="929265"/>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a:extLst>
                <a:ext uri="{FF2B5EF4-FFF2-40B4-BE49-F238E27FC236}">
                  <a16:creationId xmlns:a16="http://schemas.microsoft.com/office/drawing/2014/main" id="{A5441297-7FEB-436A-98B4-DCE7C5473FF0}"/>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1389230" y="18544930"/>
              <a:ext cx="890065" cy="114369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First Steps With Python – Real Python">
              <a:extLst>
                <a:ext uri="{FF2B5EF4-FFF2-40B4-BE49-F238E27FC236}">
                  <a16:creationId xmlns:a16="http://schemas.microsoft.com/office/drawing/2014/main" id="{BBE43411-E3D7-4488-804E-D06449F34C78}"/>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6239" r="7800"/>
            <a:stretch/>
          </p:blipFill>
          <p:spPr bwMode="auto">
            <a:xfrm>
              <a:off x="22462668" y="18726083"/>
              <a:ext cx="1089262" cy="855325"/>
            </a:xfrm>
            <a:prstGeom prst="rect">
              <a:avLst/>
            </a:prstGeom>
            <a:noFill/>
            <a:extLst>
              <a:ext uri="{909E8E84-426E-40DD-AFC4-6F175D3DCCD1}">
                <a14:hiddenFill xmlns:a14="http://schemas.microsoft.com/office/drawing/2010/main">
                  <a:solidFill>
                    <a:srgbClr val="FFFFFF"/>
                  </a:solidFill>
                </a14:hiddenFill>
              </a:ext>
            </a:extLst>
          </p:spPr>
        </p:pic>
      </p:grpSp>
      <p:pic>
        <p:nvPicPr>
          <p:cNvPr id="106" name="Picture 396">
            <a:extLst>
              <a:ext uri="{FF2B5EF4-FFF2-40B4-BE49-F238E27FC236}">
                <a16:creationId xmlns:a16="http://schemas.microsoft.com/office/drawing/2014/main" id="{C8E3CD25-BB38-4CED-AECE-5610252E66B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997365" y="19087934"/>
            <a:ext cx="8546041" cy="829047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09" name="Table 108">
            <a:extLst>
              <a:ext uri="{FF2B5EF4-FFF2-40B4-BE49-F238E27FC236}">
                <a16:creationId xmlns:a16="http://schemas.microsoft.com/office/drawing/2014/main" id="{1259B17C-0E4E-4470-919C-CB6E88A3C033}"/>
              </a:ext>
            </a:extLst>
          </p:cNvPr>
          <p:cNvGraphicFramePr>
            <a:graphicFrameLocks noGrp="1"/>
          </p:cNvGraphicFramePr>
          <p:nvPr>
            <p:extLst>
              <p:ext uri="{D42A27DB-BD31-4B8C-83A1-F6EECF244321}">
                <p14:modId xmlns:p14="http://schemas.microsoft.com/office/powerpoint/2010/main" val="695178961"/>
              </p:ext>
            </p:extLst>
          </p:nvPr>
        </p:nvGraphicFramePr>
        <p:xfrm>
          <a:off x="728459" y="32119711"/>
          <a:ext cx="13673185" cy="7611338"/>
        </p:xfrm>
        <a:graphic>
          <a:graphicData uri="http://schemas.openxmlformats.org/drawingml/2006/table">
            <a:tbl>
              <a:tblPr firstRow="1" firstCol="1" bandRow="1"/>
              <a:tblGrid>
                <a:gridCol w="1883726">
                  <a:extLst>
                    <a:ext uri="{9D8B030D-6E8A-4147-A177-3AD203B41FA5}">
                      <a16:colId xmlns:a16="http://schemas.microsoft.com/office/drawing/2014/main" val="2810078219"/>
                    </a:ext>
                  </a:extLst>
                </a:gridCol>
                <a:gridCol w="603611">
                  <a:extLst>
                    <a:ext uri="{9D8B030D-6E8A-4147-A177-3AD203B41FA5}">
                      <a16:colId xmlns:a16="http://schemas.microsoft.com/office/drawing/2014/main" val="502773425"/>
                    </a:ext>
                  </a:extLst>
                </a:gridCol>
                <a:gridCol w="932154">
                  <a:extLst>
                    <a:ext uri="{9D8B030D-6E8A-4147-A177-3AD203B41FA5}">
                      <a16:colId xmlns:a16="http://schemas.microsoft.com/office/drawing/2014/main" val="358874852"/>
                    </a:ext>
                  </a:extLst>
                </a:gridCol>
                <a:gridCol w="932154">
                  <a:extLst>
                    <a:ext uri="{9D8B030D-6E8A-4147-A177-3AD203B41FA5}">
                      <a16:colId xmlns:a16="http://schemas.microsoft.com/office/drawing/2014/main" val="491479950"/>
                    </a:ext>
                  </a:extLst>
                </a:gridCol>
                <a:gridCol w="932154">
                  <a:extLst>
                    <a:ext uri="{9D8B030D-6E8A-4147-A177-3AD203B41FA5}">
                      <a16:colId xmlns:a16="http://schemas.microsoft.com/office/drawing/2014/main" val="1736721358"/>
                    </a:ext>
                  </a:extLst>
                </a:gridCol>
                <a:gridCol w="932154">
                  <a:extLst>
                    <a:ext uri="{9D8B030D-6E8A-4147-A177-3AD203B41FA5}">
                      <a16:colId xmlns:a16="http://schemas.microsoft.com/office/drawing/2014/main" val="106381474"/>
                    </a:ext>
                  </a:extLst>
                </a:gridCol>
                <a:gridCol w="932154">
                  <a:extLst>
                    <a:ext uri="{9D8B030D-6E8A-4147-A177-3AD203B41FA5}">
                      <a16:colId xmlns:a16="http://schemas.microsoft.com/office/drawing/2014/main" val="3660848013"/>
                    </a:ext>
                  </a:extLst>
                </a:gridCol>
                <a:gridCol w="932154">
                  <a:extLst>
                    <a:ext uri="{9D8B030D-6E8A-4147-A177-3AD203B41FA5}">
                      <a16:colId xmlns:a16="http://schemas.microsoft.com/office/drawing/2014/main" val="2393714650"/>
                    </a:ext>
                  </a:extLst>
                </a:gridCol>
                <a:gridCol w="932154">
                  <a:extLst>
                    <a:ext uri="{9D8B030D-6E8A-4147-A177-3AD203B41FA5}">
                      <a16:colId xmlns:a16="http://schemas.microsoft.com/office/drawing/2014/main" val="738039908"/>
                    </a:ext>
                  </a:extLst>
                </a:gridCol>
                <a:gridCol w="932154">
                  <a:extLst>
                    <a:ext uri="{9D8B030D-6E8A-4147-A177-3AD203B41FA5}">
                      <a16:colId xmlns:a16="http://schemas.microsoft.com/office/drawing/2014/main" val="113398450"/>
                    </a:ext>
                  </a:extLst>
                </a:gridCol>
                <a:gridCol w="932154">
                  <a:extLst>
                    <a:ext uri="{9D8B030D-6E8A-4147-A177-3AD203B41FA5}">
                      <a16:colId xmlns:a16="http://schemas.microsoft.com/office/drawing/2014/main" val="4186703252"/>
                    </a:ext>
                  </a:extLst>
                </a:gridCol>
                <a:gridCol w="932154">
                  <a:extLst>
                    <a:ext uri="{9D8B030D-6E8A-4147-A177-3AD203B41FA5}">
                      <a16:colId xmlns:a16="http://schemas.microsoft.com/office/drawing/2014/main" val="3480131774"/>
                    </a:ext>
                  </a:extLst>
                </a:gridCol>
                <a:gridCol w="932154">
                  <a:extLst>
                    <a:ext uri="{9D8B030D-6E8A-4147-A177-3AD203B41FA5}">
                      <a16:colId xmlns:a16="http://schemas.microsoft.com/office/drawing/2014/main" val="2360724005"/>
                    </a:ext>
                  </a:extLst>
                </a:gridCol>
                <a:gridCol w="932154">
                  <a:extLst>
                    <a:ext uri="{9D8B030D-6E8A-4147-A177-3AD203B41FA5}">
                      <a16:colId xmlns:a16="http://schemas.microsoft.com/office/drawing/2014/main" val="3447837622"/>
                    </a:ext>
                  </a:extLst>
                </a:gridCol>
              </a:tblGrid>
              <a:tr h="2003274">
                <a:tc>
                  <a:txBody>
                    <a:bodyPr/>
                    <a:lstStyle/>
                    <a:p>
                      <a:pPr marL="0" marR="0" algn="ctr">
                        <a:spcBef>
                          <a:spcPts val="0"/>
                        </a:spcBef>
                        <a:spcAft>
                          <a:spcPts val="0"/>
                        </a:spcAft>
                      </a:pPr>
                      <a:r>
                        <a:rPr lang="en-US" sz="2200" b="1" dirty="0">
                          <a:solidFill>
                            <a:srgbClr val="FFFFFF"/>
                          </a:solidFill>
                          <a:effectLst/>
                          <a:latin typeface="Verdana" panose="020B0604030504040204" pitchFamily="34" charset="0"/>
                          <a:ea typeface="Verdana" panose="020B0604030504040204" pitchFamily="34" charset="0"/>
                          <a:cs typeface="Calibri" panose="020F0502020204030204" pitchFamily="34" charset="0"/>
                        </a:rPr>
                        <a:t>Dataset</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Calibri" panose="020F0502020204030204" pitchFamily="34" charset="0"/>
                        </a:rPr>
                        <a:t>Index</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dirty="0" err="1">
                          <a:solidFill>
                            <a:srgbClr val="FFFFFF"/>
                          </a:solidFill>
                          <a:effectLst/>
                          <a:latin typeface="Verdana" panose="020B0604030504040204" pitchFamily="34" charset="0"/>
                          <a:ea typeface="Verdana" panose="020B0604030504040204" pitchFamily="34" charset="0"/>
                          <a:cs typeface="Calibri" panose="020F0502020204030204" pitchFamily="34" charset="0"/>
                        </a:rPr>
                        <a:t>Bareland</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Calibri" panose="020F0502020204030204" pitchFamily="34" charset="0"/>
                        </a:rPr>
                        <a:t>Built-up</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dirty="0">
                          <a:solidFill>
                            <a:srgbClr val="FFFFFF"/>
                          </a:solidFill>
                          <a:effectLst/>
                          <a:latin typeface="Verdana" panose="020B0604030504040204" pitchFamily="34" charset="0"/>
                          <a:ea typeface="Verdana" panose="020B0604030504040204" pitchFamily="34" charset="0"/>
                          <a:cs typeface="Calibri" panose="020F0502020204030204" pitchFamily="34" charset="0"/>
                        </a:rPr>
                        <a:t>Cropland</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Calibri" panose="020F0502020204030204" pitchFamily="34" charset="0"/>
                        </a:rPr>
                        <a:t>Forest</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Calibri" panose="020F0502020204030204" pitchFamily="34" charset="0"/>
                        </a:rPr>
                        <a:t>Grassland</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dirty="0">
                          <a:solidFill>
                            <a:srgbClr val="FFFFFF"/>
                          </a:solidFill>
                          <a:effectLst/>
                          <a:latin typeface="Verdana" panose="020B0604030504040204" pitchFamily="34" charset="0"/>
                          <a:ea typeface="Verdana" panose="020B0604030504040204" pitchFamily="34" charset="0"/>
                          <a:cs typeface="Calibri" panose="020F0502020204030204" pitchFamily="34" charset="0"/>
                        </a:rPr>
                        <a:t>Shrubland</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Calibri" panose="020F0502020204030204" pitchFamily="34" charset="0"/>
                        </a:rPr>
                        <a:t>Water</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Calibri" panose="020F0502020204030204" pitchFamily="34" charset="0"/>
                        </a:rPr>
                        <a:t>Water permanent</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Calibri" panose="020F0502020204030204" pitchFamily="34" charset="0"/>
                        </a:rPr>
                        <a:t>Water seasonal</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Calibri" panose="020F0502020204030204" pitchFamily="34" charset="0"/>
                        </a:rPr>
                        <a:t>Wetland</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Calibri" panose="020F0502020204030204" pitchFamily="34" charset="0"/>
                        </a:rPr>
                        <a:t>Wetland Herbaceous</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r>
                        <a:rPr lang="en-US" sz="2200" b="1">
                          <a:solidFill>
                            <a:srgbClr val="FFFFFF"/>
                          </a:solidFill>
                          <a:effectLst/>
                          <a:latin typeface="Verdana" panose="020B0604030504040204" pitchFamily="34" charset="0"/>
                          <a:ea typeface="Verdana" panose="020B0604030504040204" pitchFamily="34" charset="0"/>
                          <a:cs typeface="Calibri" panose="020F0502020204030204" pitchFamily="34" charset="0"/>
                        </a:rPr>
                        <a:t>Wetland Shrubby</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3106027621"/>
                  </a:ext>
                </a:extLst>
              </a:tr>
              <a:tr h="350504">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FROM GLC</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PA</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53%</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53%</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68%</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FFFF00"/>
                          </a:solidFill>
                          <a:effectLst/>
                          <a:latin typeface="Verdana" panose="020B0604030504040204" pitchFamily="34" charset="0"/>
                          <a:ea typeface="Verdana" panose="020B0604030504040204" pitchFamily="34" charset="0"/>
                          <a:cs typeface="Calibri" panose="020F0502020204030204" pitchFamily="34" charset="0"/>
                        </a:rPr>
                        <a:t>91%</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000"/>
                    </a:solidFill>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54%</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19%</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80%</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55%</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552807"/>
                  </a:ext>
                </a:extLst>
              </a:tr>
              <a:tr h="350504">
                <a:tc>
                  <a:txBody>
                    <a:bodyPr/>
                    <a:lstStyle/>
                    <a:p>
                      <a:pPr marL="0" marR="0" algn="ctr">
                        <a:spcBef>
                          <a:spcPts val="0"/>
                        </a:spcBef>
                        <a:spcAft>
                          <a:spcPts val="0"/>
                        </a:spcAft>
                      </a:pPr>
                      <a:r>
                        <a:rPr lang="en-US" sz="2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GL30</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14%</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43%</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34%</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88%</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43%</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17%</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75%</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17%</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587828"/>
                  </a:ext>
                </a:extLst>
              </a:tr>
              <a:tr h="350504">
                <a:tc>
                  <a:txBody>
                    <a:bodyPr/>
                    <a:lstStyle/>
                    <a:p>
                      <a:pPr marL="0" marR="0" algn="ctr">
                        <a:spcBef>
                          <a:spcPts val="0"/>
                        </a:spcBef>
                        <a:spcAft>
                          <a:spcPts val="0"/>
                        </a:spcAft>
                      </a:pPr>
                      <a:r>
                        <a:rPr lang="en-US" sz="2200" dirty="0" err="1">
                          <a:solidFill>
                            <a:srgbClr val="000000"/>
                          </a:solidFill>
                          <a:effectLst/>
                          <a:latin typeface="Verdana" panose="020B0604030504040204" pitchFamily="34" charset="0"/>
                          <a:ea typeface="Verdana" panose="020B0604030504040204" pitchFamily="34" charset="0"/>
                          <a:cs typeface="Calibri" panose="020F0502020204030204" pitchFamily="34" charset="0"/>
                        </a:rPr>
                        <a:t>MapBiomas</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36%</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59%</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65%</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88%</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59%</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21%</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74%</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40%</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0%</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772596"/>
                  </a:ext>
                </a:extLst>
              </a:tr>
              <a:tr h="350504">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FNF</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84%</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26%</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085927"/>
                  </a:ext>
                </a:extLst>
              </a:tr>
              <a:tr h="350504">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GHS BU S1</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59%</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87%</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12%</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9374503"/>
                  </a:ext>
                </a:extLst>
              </a:tr>
              <a:tr h="701008">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GSW seasonality</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83%</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15%</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550955"/>
                  </a:ext>
                </a:extLst>
              </a:tr>
              <a:tr h="350504">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GSW v1 2</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8255169"/>
                  </a:ext>
                </a:extLst>
              </a:tr>
              <a:tr h="350504">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FROM GLC</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UA</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0%</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36%</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67%</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69%</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74%</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25%</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67%</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19%</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133808"/>
                  </a:ext>
                </a:extLst>
              </a:tr>
              <a:tr h="350504">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GL30</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0%</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38%</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FFFF00"/>
                          </a:solidFill>
                          <a:effectLst/>
                          <a:latin typeface="Verdana" panose="020B0604030504040204" pitchFamily="34" charset="0"/>
                          <a:ea typeface="Verdana" panose="020B0604030504040204" pitchFamily="34" charset="0"/>
                          <a:cs typeface="Calibri" panose="020F0502020204030204" pitchFamily="34" charset="0"/>
                        </a:rPr>
                        <a:t>90%</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6000"/>
                    </a:solidFill>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65%</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15%</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22%</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67%</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38%</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409782"/>
                  </a:ext>
                </a:extLst>
              </a:tr>
              <a:tr h="350504">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MapBiomas</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3%</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48%</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dirty="0">
                          <a:solidFill>
                            <a:srgbClr val="9C5700"/>
                          </a:solidFill>
                          <a:effectLst/>
                          <a:latin typeface="Verdana" panose="020B0604030504040204" pitchFamily="34" charset="0"/>
                          <a:ea typeface="Verdana" panose="020B0604030504040204" pitchFamily="34" charset="0"/>
                          <a:cs typeface="Calibri" panose="020F0502020204030204" pitchFamily="34" charset="0"/>
                        </a:rPr>
                        <a:t>69%</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dirty="0">
                          <a:solidFill>
                            <a:srgbClr val="9C5700"/>
                          </a:solidFill>
                          <a:effectLst/>
                          <a:latin typeface="Verdana" panose="020B0604030504040204" pitchFamily="34" charset="0"/>
                          <a:ea typeface="Verdana" panose="020B0604030504040204" pitchFamily="34" charset="0"/>
                          <a:cs typeface="Calibri" panose="020F0502020204030204" pitchFamily="34" charset="0"/>
                        </a:rPr>
                        <a:t>67%</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79%</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20%</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76%</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27%</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0%</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6838"/>
                  </a:ext>
                </a:extLst>
              </a:tr>
              <a:tr h="350504">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FNF</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dirty="0">
                          <a:solidFill>
                            <a:srgbClr val="9C5700"/>
                          </a:solidFill>
                          <a:effectLst/>
                          <a:latin typeface="Verdana" panose="020B0604030504040204" pitchFamily="34" charset="0"/>
                          <a:ea typeface="Verdana" panose="020B0604030504040204" pitchFamily="34" charset="0"/>
                          <a:cs typeface="Calibri" panose="020F0502020204030204" pitchFamily="34" charset="0"/>
                        </a:rPr>
                        <a:t>68%</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9C5700"/>
                          </a:solidFill>
                          <a:effectLst/>
                          <a:latin typeface="Verdana" panose="020B0604030504040204" pitchFamily="34" charset="0"/>
                          <a:ea typeface="Verdana" panose="020B0604030504040204" pitchFamily="34" charset="0"/>
                          <a:cs typeface="Calibri" panose="020F0502020204030204" pitchFamily="34" charset="0"/>
                        </a:rPr>
                        <a:t>52%</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9C"/>
                    </a:solidFill>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309248"/>
                  </a:ext>
                </a:extLst>
              </a:tr>
              <a:tr h="350504">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GHS BU S1</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26%</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527307"/>
                  </a:ext>
                </a:extLst>
              </a:tr>
              <a:tr h="701008">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GSW seasonality</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76%</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8F00"/>
                    </a:solidFill>
                  </a:tcPr>
                </a:tc>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12%</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79627"/>
                  </a:ext>
                </a:extLst>
              </a:tr>
              <a:tr h="350504">
                <a:tc>
                  <a:txBody>
                    <a:bodyPr/>
                    <a:lstStyle/>
                    <a:p>
                      <a:pPr marL="0" marR="0" algn="ctr">
                        <a:spcBef>
                          <a:spcPts val="0"/>
                        </a:spcBef>
                        <a:spcAft>
                          <a:spcPts val="0"/>
                        </a:spcAft>
                      </a:pPr>
                      <a:r>
                        <a:rPr lang="en-US" sz="2200">
                          <a:solidFill>
                            <a:srgbClr val="000000"/>
                          </a:solidFill>
                          <a:effectLst/>
                          <a:latin typeface="Verdana" panose="020B0604030504040204" pitchFamily="34" charset="0"/>
                          <a:ea typeface="Verdana" panose="020B0604030504040204" pitchFamily="34" charset="0"/>
                          <a:cs typeface="Calibri" panose="020F0502020204030204" pitchFamily="34" charset="0"/>
                        </a:rPr>
                        <a:t>GSW v1 2</a:t>
                      </a:r>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74%</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8F00"/>
                    </a:solidFill>
                  </a:tcPr>
                </a:tc>
                <a:tc>
                  <a:txBody>
                    <a:bodyPr/>
                    <a:lstStyle/>
                    <a:p>
                      <a:pPr marL="0" marR="0" algn="ctr">
                        <a:spcBef>
                          <a:spcPts val="0"/>
                        </a:spcBef>
                        <a:spcAft>
                          <a:spcPts val="0"/>
                        </a:spcAft>
                      </a:pPr>
                      <a:r>
                        <a:rPr lang="en-US" sz="22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21%</a:t>
                      </a:r>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endParaRPr lang="en-US" sz="2200" dirty="0">
                        <a:effectLst/>
                        <a:latin typeface="Verdana" panose="020B0604030504040204" pitchFamily="34" charset="0"/>
                        <a:ea typeface="Verdana" panose="020B0604030504040204" pitchFamily="34" charset="0"/>
                        <a:cs typeface="Times New Roman" panose="02020603050405020304" pitchFamily="18" charset="0"/>
                      </a:endParaRPr>
                    </a:p>
                  </a:txBody>
                  <a:tcPr marL="65512" marR="65512"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536324"/>
                  </a:ext>
                </a:extLst>
              </a:tr>
            </a:tbl>
          </a:graphicData>
        </a:graphic>
      </p:graphicFrame>
      <p:sp>
        <p:nvSpPr>
          <p:cNvPr id="115" name="6 Rectángulo">
            <a:extLst>
              <a:ext uri="{FF2B5EF4-FFF2-40B4-BE49-F238E27FC236}">
                <a16:creationId xmlns:a16="http://schemas.microsoft.com/office/drawing/2014/main" id="{D3341029-E715-4360-9687-DC5EFB5EDCFF}"/>
              </a:ext>
            </a:extLst>
          </p:cNvPr>
          <p:cNvSpPr/>
          <p:nvPr/>
        </p:nvSpPr>
        <p:spPr>
          <a:xfrm>
            <a:off x="368641" y="24741538"/>
            <a:ext cx="6472797" cy="5293757"/>
          </a:xfrm>
          <a:prstGeom prst="rect">
            <a:avLst/>
          </a:prstGeom>
        </p:spPr>
        <p:txBody>
          <a:bodyPr wrap="square">
            <a:spAutoFit/>
          </a:bodyPr>
          <a:lstStyle/>
          <a:p>
            <a:pPr algn="just">
              <a:defRPr/>
            </a:pPr>
            <a:r>
              <a:rPr lang="en-US" sz="2600" b="1" dirty="0">
                <a:latin typeface="Verdana" panose="020B0604030504040204" pitchFamily="34" charset="0"/>
                <a:ea typeface="Verdana" panose="020B0604030504040204" pitchFamily="34" charset="0"/>
                <a:cs typeface="Verdana" panose="020B0604030504040204" pitchFamily="34" charset="0"/>
              </a:rPr>
              <a:t>Harmonize existing LC data with CCI HRLC data</a:t>
            </a:r>
            <a:r>
              <a:rPr lang="en-US" sz="2600" dirty="0">
                <a:latin typeface="Verdana" panose="020B0604030504040204" pitchFamily="34" charset="0"/>
                <a:ea typeface="Verdana" panose="020B0604030504040204" pitchFamily="34" charset="0"/>
                <a:cs typeface="Verdana" panose="020B0604030504040204" pitchFamily="34" charset="0"/>
              </a:rPr>
              <a:t>:</a:t>
            </a:r>
          </a:p>
          <a:p>
            <a:pPr marL="457200" indent="-457200" algn="just">
              <a:buFont typeface="Arial" panose="020B0604020202020204" pitchFamily="34" charset="0"/>
              <a:buChar char="•"/>
              <a:defRPr/>
            </a:pPr>
            <a:r>
              <a:rPr lang="en-US" sz="2600" dirty="0">
                <a:latin typeface="Verdana" panose="020B0604030504040204" pitchFamily="34" charset="0"/>
                <a:ea typeface="Verdana" panose="020B0604030504040204" pitchFamily="34" charset="0"/>
                <a:cs typeface="Verdana" panose="020B0604030504040204" pitchFamily="34" charset="0"/>
              </a:rPr>
              <a:t>Reproject all datasets in the WGS84 CRS</a:t>
            </a:r>
          </a:p>
          <a:p>
            <a:pPr marL="457200" indent="-457200" algn="just">
              <a:buFont typeface="Arial" panose="020B0604020202020204" pitchFamily="34" charset="0"/>
              <a:buChar char="•"/>
              <a:defRPr/>
            </a:pPr>
            <a:r>
              <a:rPr lang="en-US" sz="2600" dirty="0">
                <a:latin typeface="Verdana" panose="020B0604030504040204" pitchFamily="34" charset="0"/>
                <a:ea typeface="Verdana" panose="020B0604030504040204" pitchFamily="34" charset="0"/>
                <a:cs typeface="Verdana" panose="020B0604030504040204" pitchFamily="34" charset="0"/>
              </a:rPr>
              <a:t>Match spatially corresponding tiles</a:t>
            </a:r>
          </a:p>
          <a:p>
            <a:pPr marL="457200" indent="-457200" algn="just">
              <a:buFont typeface="Arial" panose="020B0604020202020204" pitchFamily="34" charset="0"/>
              <a:buChar char="•"/>
              <a:defRPr/>
            </a:pPr>
            <a:r>
              <a:rPr lang="en-US" sz="2600" dirty="0">
                <a:latin typeface="Verdana" panose="020B0604030504040204" pitchFamily="34" charset="0"/>
                <a:ea typeface="Verdana" panose="020B0604030504040204" pitchFamily="34" charset="0"/>
                <a:cs typeface="Verdana" panose="020B0604030504040204" pitchFamily="34" charset="0"/>
              </a:rPr>
              <a:t>Find link between the legends of existing data with the legend of CCI HRLC and adapt classes accordingly</a:t>
            </a:r>
          </a:p>
          <a:p>
            <a:pPr algn="just">
              <a:defRPr/>
            </a:pPr>
            <a:r>
              <a:rPr lang="en-US" sz="2600" dirty="0">
                <a:latin typeface="Verdana" panose="020B0604030504040204" pitchFamily="34" charset="0"/>
                <a:ea typeface="Verdana" panose="020B0604030504040204" pitchFamily="34" charset="0"/>
                <a:cs typeface="Verdana" panose="020B0604030504040204" pitchFamily="34" charset="0"/>
              </a:rPr>
              <a:t>Perform comparison by means of accuracy indexes: Overall Accuracy (OA), Producer’s accuracy(PA), and User’s accuracy(UA)</a:t>
            </a:r>
          </a:p>
        </p:txBody>
      </p:sp>
      <p:sp>
        <p:nvSpPr>
          <p:cNvPr id="116" name="Text Box 241">
            <a:extLst>
              <a:ext uri="{FF2B5EF4-FFF2-40B4-BE49-F238E27FC236}">
                <a16:creationId xmlns:a16="http://schemas.microsoft.com/office/drawing/2014/main" id="{E5161A13-BF19-47DD-A162-3462C80CCBFC}"/>
              </a:ext>
            </a:extLst>
          </p:cNvPr>
          <p:cNvSpPr txBox="1">
            <a:spLocks noChangeArrowheads="1"/>
          </p:cNvSpPr>
          <p:nvPr/>
        </p:nvSpPr>
        <p:spPr bwMode="auto">
          <a:xfrm>
            <a:off x="16399994" y="27692117"/>
            <a:ext cx="8240348" cy="923330"/>
          </a:xfrm>
          <a:prstGeom prst="rect">
            <a:avLst/>
          </a:prstGeom>
          <a:noFill/>
          <a:ln>
            <a:noFill/>
          </a:ln>
          <a:effectLst/>
        </p:spPr>
        <p:txBody>
          <a:bodyPr wrap="squar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1800" b="1" dirty="0">
                <a:latin typeface="Verdana" panose="020B0604030504040204" pitchFamily="34" charset="0"/>
                <a:ea typeface="Verdana" panose="020B0604030504040204" pitchFamily="34" charset="0"/>
                <a:cs typeface="Verdana" panose="020B0604030504040204" pitchFamily="34" charset="0"/>
              </a:rPr>
              <a:t>Figure 3 - Results of OA for each tile of CCI static map in Amazon with respect to FROM GLC</a:t>
            </a:r>
          </a:p>
          <a:p>
            <a:pPr algn="just"/>
            <a:r>
              <a:rPr lang="en-US" altLang="en-US" sz="1800" b="1" dirty="0">
                <a:latin typeface="Verdana" panose="020B0604030504040204" pitchFamily="34" charset="0"/>
                <a:ea typeface="Verdana" panose="020B0604030504040204" pitchFamily="34" charset="0"/>
                <a:cs typeface="Verdana" panose="020B0604030504040204" pitchFamily="34" charset="0"/>
              </a:rPr>
              <a:t>.</a:t>
            </a:r>
          </a:p>
        </p:txBody>
      </p:sp>
      <p:sp>
        <p:nvSpPr>
          <p:cNvPr id="117" name="TextBox 14">
            <a:extLst>
              <a:ext uri="{FF2B5EF4-FFF2-40B4-BE49-F238E27FC236}">
                <a16:creationId xmlns:a16="http://schemas.microsoft.com/office/drawing/2014/main" id="{0CA0B8DB-E9B3-4852-A430-D19BBA223AB8}"/>
              </a:ext>
            </a:extLst>
          </p:cNvPr>
          <p:cNvSpPr txBox="1"/>
          <p:nvPr/>
        </p:nvSpPr>
        <p:spPr>
          <a:xfrm>
            <a:off x="0" y="30192876"/>
            <a:ext cx="14659413" cy="773671"/>
          </a:xfrm>
          <a:prstGeom prst="rect">
            <a:avLst/>
          </a:prstGeom>
          <a:solidFill>
            <a:schemeClr val="accent1">
              <a:lumMod val="75000"/>
              <a:alpha val="65000"/>
            </a:schemeClr>
          </a:solidFill>
          <a:ln>
            <a:noFill/>
          </a:ln>
        </p:spPr>
        <p:txBody>
          <a:bodyPr wrap="square" rtlCol="0">
            <a:spAutoFit/>
          </a:bodyPr>
          <a:lstStyle/>
          <a:p>
            <a:pPr algn="ctr"/>
            <a:r>
              <a:rPr lang="en-GB" sz="4400" dirty="0">
                <a:solidFill>
                  <a:schemeClr val="bg1"/>
                </a:solidFill>
                <a:latin typeface="Verdana" panose="020B0604030504040204" pitchFamily="34" charset="0"/>
                <a:ea typeface="Verdana" panose="020B0604030504040204" pitchFamily="34" charset="0"/>
                <a:cs typeface="Verdana" panose="020B0604030504040204" pitchFamily="34" charset="0"/>
              </a:rPr>
              <a:t>Example of per-class results</a:t>
            </a:r>
            <a:endParaRPr lang="it-IT"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8" name="Text Box 241">
            <a:extLst>
              <a:ext uri="{FF2B5EF4-FFF2-40B4-BE49-F238E27FC236}">
                <a16:creationId xmlns:a16="http://schemas.microsoft.com/office/drawing/2014/main" id="{C66F6148-3E6E-45B7-8EAA-1343F200F092}"/>
              </a:ext>
            </a:extLst>
          </p:cNvPr>
          <p:cNvSpPr txBox="1">
            <a:spLocks noChangeArrowheads="1"/>
          </p:cNvSpPr>
          <p:nvPr/>
        </p:nvSpPr>
        <p:spPr bwMode="auto">
          <a:xfrm>
            <a:off x="25275077" y="21109771"/>
            <a:ext cx="3891124" cy="923330"/>
          </a:xfrm>
          <a:prstGeom prst="rect">
            <a:avLst/>
          </a:prstGeom>
          <a:noFill/>
          <a:ln>
            <a:noFill/>
          </a:ln>
          <a:effectLst/>
        </p:spPr>
        <p:txBody>
          <a:bodyPr wrap="squar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just"/>
            <a:r>
              <a:rPr lang="en-US" altLang="en-US" sz="1800" b="1" dirty="0">
                <a:latin typeface="Verdana" panose="020B0604030504040204" pitchFamily="34" charset="0"/>
                <a:ea typeface="Verdana" panose="020B0604030504040204" pitchFamily="34" charset="0"/>
                <a:cs typeface="Verdana" panose="020B0604030504040204" pitchFamily="34" charset="0"/>
              </a:rPr>
              <a:t>Table 1 – Overall results for Amazon based on 3 existing non-binary datasets.</a:t>
            </a:r>
          </a:p>
        </p:txBody>
      </p:sp>
      <p:graphicFrame>
        <p:nvGraphicFramePr>
          <p:cNvPr id="119" name="Table 118">
            <a:extLst>
              <a:ext uri="{FF2B5EF4-FFF2-40B4-BE49-F238E27FC236}">
                <a16:creationId xmlns:a16="http://schemas.microsoft.com/office/drawing/2014/main" id="{768DB150-BBEF-47B1-AA08-48BADECB3BB5}"/>
              </a:ext>
            </a:extLst>
          </p:cNvPr>
          <p:cNvGraphicFramePr>
            <a:graphicFrameLocks noGrp="1"/>
          </p:cNvGraphicFramePr>
          <p:nvPr>
            <p:extLst>
              <p:ext uri="{D42A27DB-BD31-4B8C-83A1-F6EECF244321}">
                <p14:modId xmlns:p14="http://schemas.microsoft.com/office/powerpoint/2010/main" val="969829138"/>
              </p:ext>
            </p:extLst>
          </p:nvPr>
        </p:nvGraphicFramePr>
        <p:xfrm>
          <a:off x="25296519" y="19139272"/>
          <a:ext cx="4024678" cy="1813676"/>
        </p:xfrm>
        <a:graphic>
          <a:graphicData uri="http://schemas.openxmlformats.org/drawingml/2006/table">
            <a:tbl>
              <a:tblPr firstRow="1" firstCol="1" bandRow="1"/>
              <a:tblGrid>
                <a:gridCol w="3035510">
                  <a:extLst>
                    <a:ext uri="{9D8B030D-6E8A-4147-A177-3AD203B41FA5}">
                      <a16:colId xmlns:a16="http://schemas.microsoft.com/office/drawing/2014/main" val="3103170765"/>
                    </a:ext>
                  </a:extLst>
                </a:gridCol>
                <a:gridCol w="989168">
                  <a:extLst>
                    <a:ext uri="{9D8B030D-6E8A-4147-A177-3AD203B41FA5}">
                      <a16:colId xmlns:a16="http://schemas.microsoft.com/office/drawing/2014/main" val="1128536775"/>
                    </a:ext>
                  </a:extLst>
                </a:gridCol>
              </a:tblGrid>
              <a:tr h="453419">
                <a:tc>
                  <a:txBody>
                    <a:bodyPr/>
                    <a:lstStyle/>
                    <a:p>
                      <a:pPr marL="0" marR="0" algn="ctr">
                        <a:spcBef>
                          <a:spcPts val="300"/>
                        </a:spcBef>
                        <a:spcAft>
                          <a:spcPts val="600"/>
                        </a:spcAft>
                      </a:pPr>
                      <a:r>
                        <a:rPr lang="en-US" sz="2400" b="1" dirty="0">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Existing dataset</a:t>
                      </a: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marL="0" marR="0" algn="ctr">
                        <a:spcBef>
                          <a:spcPts val="300"/>
                        </a:spcBef>
                        <a:spcAft>
                          <a:spcPts val="600"/>
                        </a:spcAft>
                      </a:pPr>
                      <a:r>
                        <a:rPr lang="en-GB" sz="2400" b="1" dirty="0" err="1">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OA</a:t>
                      </a:r>
                      <a:r>
                        <a:rPr lang="en-GB" sz="2400" b="1" baseline="-25000" dirty="0" err="1">
                          <a:solidFill>
                            <a:srgbClr val="FFFFFF"/>
                          </a:solidFill>
                          <a:effectLst/>
                          <a:latin typeface="Verdana" panose="020B0604030504040204" pitchFamily="34" charset="0"/>
                          <a:ea typeface="Verdana" panose="020B0604030504040204" pitchFamily="34" charset="0"/>
                          <a:cs typeface="Times New Roman" panose="02020603050405020304" pitchFamily="18" charset="0"/>
                        </a:rPr>
                        <a:t>b</a:t>
                      </a: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143503399"/>
                  </a:ext>
                </a:extLst>
              </a:tr>
              <a:tr h="453419">
                <a:tc>
                  <a:txBody>
                    <a:bodyPr/>
                    <a:lstStyle/>
                    <a:p>
                      <a:pPr marL="0" marR="0" algn="ctr">
                        <a:spcBef>
                          <a:spcPts val="300"/>
                        </a:spcBef>
                        <a:spcAft>
                          <a:spcPts val="600"/>
                        </a:spcAft>
                      </a:pPr>
                      <a:r>
                        <a:rPr lang="en-GB" sz="2400" b="1">
                          <a:effectLst/>
                          <a:latin typeface="Verdana" panose="020B0604030504040204" pitchFamily="34" charset="0"/>
                          <a:ea typeface="Verdana" panose="020B0604030504040204" pitchFamily="34" charset="0"/>
                          <a:cs typeface="Times New Roman" panose="02020603050405020304" pitchFamily="18" charset="0"/>
                        </a:rPr>
                        <a:t>FROM-GLC</a:t>
                      </a:r>
                      <a:endParaRPr lang="en-US"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600"/>
                        </a:spcAft>
                      </a:pPr>
                      <a:r>
                        <a:rPr lang="en-GB" sz="24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62%</a:t>
                      </a: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203701"/>
                  </a:ext>
                </a:extLst>
              </a:tr>
              <a:tr h="453419">
                <a:tc>
                  <a:txBody>
                    <a:bodyPr/>
                    <a:lstStyle/>
                    <a:p>
                      <a:pPr marL="0" marR="0" algn="ctr">
                        <a:spcBef>
                          <a:spcPts val="300"/>
                        </a:spcBef>
                        <a:spcAft>
                          <a:spcPts val="600"/>
                        </a:spcAft>
                      </a:pPr>
                      <a:r>
                        <a:rPr lang="en-GB" sz="2400" b="1" dirty="0">
                          <a:effectLst/>
                          <a:latin typeface="Verdana" panose="020B0604030504040204" pitchFamily="34" charset="0"/>
                          <a:ea typeface="Verdana" panose="020B0604030504040204" pitchFamily="34" charset="0"/>
                          <a:cs typeface="Times New Roman" panose="02020603050405020304" pitchFamily="18" charset="0"/>
                        </a:rPr>
                        <a:t>GL30</a:t>
                      </a: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600"/>
                        </a:spcAft>
                      </a:pPr>
                      <a:r>
                        <a:rPr lang="en-GB" sz="2400">
                          <a:solidFill>
                            <a:srgbClr val="000000"/>
                          </a:solidFill>
                          <a:effectLst/>
                          <a:latin typeface="Verdana" panose="020B0604030504040204" pitchFamily="34" charset="0"/>
                          <a:ea typeface="Verdana" panose="020B0604030504040204" pitchFamily="34" charset="0"/>
                          <a:cs typeface="Calibri" panose="020F0502020204030204" pitchFamily="34" charset="0"/>
                        </a:rPr>
                        <a:t>48%</a:t>
                      </a:r>
                      <a:endParaRPr lang="en-US"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133420"/>
                  </a:ext>
                </a:extLst>
              </a:tr>
              <a:tr h="453419">
                <a:tc>
                  <a:txBody>
                    <a:bodyPr/>
                    <a:lstStyle/>
                    <a:p>
                      <a:pPr marL="0" marR="0" algn="ctr">
                        <a:spcBef>
                          <a:spcPts val="300"/>
                        </a:spcBef>
                        <a:spcAft>
                          <a:spcPts val="600"/>
                        </a:spcAft>
                      </a:pPr>
                      <a:r>
                        <a:rPr lang="en-GB" sz="2400" b="1">
                          <a:effectLst/>
                          <a:latin typeface="Verdana" panose="020B0604030504040204" pitchFamily="34" charset="0"/>
                          <a:ea typeface="Verdana" panose="020B0604030504040204" pitchFamily="34" charset="0"/>
                          <a:cs typeface="Times New Roman" panose="02020603050405020304" pitchFamily="18" charset="0"/>
                        </a:rPr>
                        <a:t>MapBiomas</a:t>
                      </a:r>
                      <a:endParaRPr lang="en-US" sz="240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600"/>
                        </a:spcAft>
                      </a:pPr>
                      <a:r>
                        <a:rPr lang="en-GB" sz="24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62%</a:t>
                      </a: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98288"/>
                  </a:ext>
                </a:extLst>
              </a:tr>
            </a:tbl>
          </a:graphicData>
        </a:graphic>
      </p:graphicFrame>
      <p:sp>
        <p:nvSpPr>
          <p:cNvPr id="120" name="Text Box 241">
            <a:extLst>
              <a:ext uri="{FF2B5EF4-FFF2-40B4-BE49-F238E27FC236}">
                <a16:creationId xmlns:a16="http://schemas.microsoft.com/office/drawing/2014/main" id="{17DA5257-E15F-4FE1-A839-1E2E6E3EFB4E}"/>
              </a:ext>
            </a:extLst>
          </p:cNvPr>
          <p:cNvSpPr txBox="1">
            <a:spLocks noChangeArrowheads="1"/>
          </p:cNvSpPr>
          <p:nvPr/>
        </p:nvSpPr>
        <p:spPr bwMode="auto">
          <a:xfrm>
            <a:off x="1150510" y="39874363"/>
            <a:ext cx="13493712" cy="369332"/>
          </a:xfrm>
          <a:prstGeom prst="rect">
            <a:avLst/>
          </a:prstGeom>
          <a:noFill/>
          <a:ln>
            <a:noFill/>
          </a:ln>
          <a:effectLst/>
        </p:spPr>
        <p:txBody>
          <a:bodyPr wrap="squar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1800" b="1" dirty="0">
                <a:latin typeface="Verdana" panose="020B0604030504040204" pitchFamily="34" charset="0"/>
                <a:ea typeface="Verdana" panose="020B0604030504040204" pitchFamily="34" charset="0"/>
                <a:cs typeface="Verdana" panose="020B0604030504040204" pitchFamily="34" charset="0"/>
              </a:rPr>
              <a:t>Table 2 – Per-class results for whole Amazon based on 3 non-binary and 4 binary existing datasets</a:t>
            </a:r>
          </a:p>
        </p:txBody>
      </p:sp>
      <p:pic>
        <p:nvPicPr>
          <p:cNvPr id="10" name="Picture 9">
            <a:extLst>
              <a:ext uri="{FF2B5EF4-FFF2-40B4-BE49-F238E27FC236}">
                <a16:creationId xmlns:a16="http://schemas.microsoft.com/office/drawing/2014/main" id="{464E0BDC-B142-4631-94FD-0A8BE4DD47C8}"/>
              </a:ext>
            </a:extLst>
          </p:cNvPr>
          <p:cNvPicPr>
            <a:picLocks noChangeAspect="1"/>
          </p:cNvPicPr>
          <p:nvPr/>
        </p:nvPicPr>
        <p:blipFill>
          <a:blip r:embed="rId29"/>
          <a:stretch>
            <a:fillRect/>
          </a:stretch>
        </p:blipFill>
        <p:spPr>
          <a:xfrm>
            <a:off x="2716997" y="31298299"/>
            <a:ext cx="10790065" cy="663831"/>
          </a:xfrm>
          <a:prstGeom prst="rect">
            <a:avLst/>
          </a:prstGeom>
        </p:spPr>
      </p:pic>
      <p:sp>
        <p:nvSpPr>
          <p:cNvPr id="150" name="Text Box 241">
            <a:extLst>
              <a:ext uri="{FF2B5EF4-FFF2-40B4-BE49-F238E27FC236}">
                <a16:creationId xmlns:a16="http://schemas.microsoft.com/office/drawing/2014/main" id="{9A8EF8CC-B576-4454-A4D6-50254CDF0E5A}"/>
              </a:ext>
            </a:extLst>
          </p:cNvPr>
          <p:cNvSpPr txBox="1">
            <a:spLocks noChangeArrowheads="1"/>
          </p:cNvSpPr>
          <p:nvPr/>
        </p:nvSpPr>
        <p:spPr bwMode="auto">
          <a:xfrm>
            <a:off x="7750368" y="28732372"/>
            <a:ext cx="6267915" cy="369332"/>
          </a:xfrm>
          <a:prstGeom prst="rect">
            <a:avLst/>
          </a:prstGeom>
          <a:noFill/>
          <a:ln>
            <a:noFill/>
          </a:ln>
          <a:effectLst/>
        </p:spPr>
        <p:txBody>
          <a:bodyPr wrap="square">
            <a:spAutoFit/>
          </a:bodyPr>
          <a:lstStyle>
            <a:lvl1pPr defTabSz="4389438">
              <a:defRPr>
                <a:solidFill>
                  <a:schemeClr val="tx1"/>
                </a:solidFill>
                <a:latin typeface="Arial" panose="020B0604020202020204" pitchFamily="34" charset="0"/>
              </a:defRPr>
            </a:lvl1pPr>
            <a:lvl2pPr defTabSz="4389438">
              <a:defRPr>
                <a:solidFill>
                  <a:schemeClr val="tx1"/>
                </a:solidFill>
                <a:latin typeface="Arial" panose="020B0604020202020204" pitchFamily="34" charset="0"/>
              </a:defRPr>
            </a:lvl2pPr>
            <a:lvl3pPr defTabSz="4389438">
              <a:defRPr>
                <a:solidFill>
                  <a:schemeClr val="tx1"/>
                </a:solidFill>
                <a:latin typeface="Arial" panose="020B0604020202020204" pitchFamily="34" charset="0"/>
              </a:defRPr>
            </a:lvl3pPr>
            <a:lvl4pPr defTabSz="4389438">
              <a:defRPr>
                <a:solidFill>
                  <a:schemeClr val="tx1"/>
                </a:solidFill>
                <a:latin typeface="Arial" panose="020B0604020202020204" pitchFamily="34" charset="0"/>
              </a:defRPr>
            </a:lvl4pPr>
            <a:lvl5pPr defTabSz="4389438">
              <a:defRPr>
                <a:solidFill>
                  <a:schemeClr val="tx1"/>
                </a:solidFill>
                <a:latin typeface="Arial" panose="020B0604020202020204" pitchFamily="34" charset="0"/>
              </a:defRPr>
            </a:lvl5pPr>
            <a:lvl6pPr defTabSz="4389438" fontAlgn="base">
              <a:spcBef>
                <a:spcPct val="0"/>
              </a:spcBef>
              <a:spcAft>
                <a:spcPct val="0"/>
              </a:spcAft>
              <a:defRPr>
                <a:solidFill>
                  <a:schemeClr val="tx1"/>
                </a:solidFill>
                <a:latin typeface="Arial" panose="020B0604020202020204" pitchFamily="34" charset="0"/>
              </a:defRPr>
            </a:lvl6pPr>
            <a:lvl7pPr defTabSz="4389438" fontAlgn="base">
              <a:spcBef>
                <a:spcPct val="0"/>
              </a:spcBef>
              <a:spcAft>
                <a:spcPct val="0"/>
              </a:spcAft>
              <a:defRPr>
                <a:solidFill>
                  <a:schemeClr val="tx1"/>
                </a:solidFill>
                <a:latin typeface="Arial" panose="020B0604020202020204" pitchFamily="34" charset="0"/>
              </a:defRPr>
            </a:lvl7pPr>
            <a:lvl8pPr defTabSz="4389438" fontAlgn="base">
              <a:spcBef>
                <a:spcPct val="0"/>
              </a:spcBef>
              <a:spcAft>
                <a:spcPct val="0"/>
              </a:spcAft>
              <a:defRPr>
                <a:solidFill>
                  <a:schemeClr val="tx1"/>
                </a:solidFill>
                <a:latin typeface="Arial" panose="020B0604020202020204" pitchFamily="34" charset="0"/>
              </a:defRPr>
            </a:lvl8pPr>
            <a:lvl9pPr defTabSz="4389438" fontAlgn="base">
              <a:spcBef>
                <a:spcPct val="0"/>
              </a:spcBef>
              <a:spcAft>
                <a:spcPct val="0"/>
              </a:spcAft>
              <a:defRPr>
                <a:solidFill>
                  <a:schemeClr val="tx1"/>
                </a:solidFill>
                <a:latin typeface="Arial" panose="020B0604020202020204" pitchFamily="34" charset="0"/>
              </a:defRPr>
            </a:lvl9pPr>
          </a:lstStyle>
          <a:p>
            <a:pPr algn="ctr"/>
            <a:r>
              <a:rPr lang="en-US" altLang="en-US" sz="1800" b="1" dirty="0">
                <a:latin typeface="Verdana" panose="020B0604030504040204" pitchFamily="34" charset="0"/>
                <a:ea typeface="Verdana" panose="020B0604030504040204" pitchFamily="34" charset="0"/>
                <a:cs typeface="Verdana" panose="020B0604030504040204" pitchFamily="34" charset="0"/>
              </a:rPr>
              <a:t>Figure 2 – Tools used for the inter-comparison.</a:t>
            </a:r>
          </a:p>
        </p:txBody>
      </p:sp>
      <p:pic>
        <p:nvPicPr>
          <p:cNvPr id="4" name="Picture 3">
            <a:extLst>
              <a:ext uri="{FF2B5EF4-FFF2-40B4-BE49-F238E27FC236}">
                <a16:creationId xmlns:a16="http://schemas.microsoft.com/office/drawing/2014/main" id="{B68BBB02-20B4-4A10-B61B-D400560D6274}"/>
              </a:ext>
            </a:extLst>
          </p:cNvPr>
          <p:cNvPicPr>
            <a:picLocks noChangeAspect="1"/>
          </p:cNvPicPr>
          <p:nvPr/>
        </p:nvPicPr>
        <p:blipFill>
          <a:blip r:embed="rId30" cstate="print">
            <a:extLst>
              <a:ext uri="{28A0092B-C50C-407E-A947-70E740481C1C}">
                <a14:useLocalDpi xmlns:a14="http://schemas.microsoft.com/office/drawing/2010/main" val="0"/>
              </a:ext>
            </a:extLst>
          </a:blip>
          <a:srcRect/>
          <a:stretch/>
        </p:blipFill>
        <p:spPr>
          <a:xfrm>
            <a:off x="24167200" y="9829239"/>
            <a:ext cx="5690107" cy="7116769"/>
          </a:xfrm>
          <a:prstGeom prst="rect">
            <a:avLst/>
          </a:prstGeom>
        </p:spPr>
      </p:pic>
      <p:sp>
        <p:nvSpPr>
          <p:cNvPr id="53" name="TextBox 14">
            <a:extLst>
              <a:ext uri="{FF2B5EF4-FFF2-40B4-BE49-F238E27FC236}">
                <a16:creationId xmlns:a16="http://schemas.microsoft.com/office/drawing/2014/main" id="{82D6B713-5767-474C-BC2C-ED4F25EEFAC6}"/>
              </a:ext>
            </a:extLst>
          </p:cNvPr>
          <p:cNvSpPr txBox="1"/>
          <p:nvPr/>
        </p:nvSpPr>
        <p:spPr>
          <a:xfrm>
            <a:off x="0" y="17618048"/>
            <a:ext cx="14661930" cy="773671"/>
          </a:xfrm>
          <a:prstGeom prst="rect">
            <a:avLst/>
          </a:prstGeom>
          <a:solidFill>
            <a:schemeClr val="accent1">
              <a:lumMod val="75000"/>
              <a:alpha val="65000"/>
            </a:schemeClr>
          </a:solidFill>
          <a:ln>
            <a:noFill/>
          </a:ln>
        </p:spPr>
        <p:txBody>
          <a:bodyPr wrap="square" rtlCol="0">
            <a:spAutoFit/>
          </a:bodyPr>
          <a:lstStyle/>
          <a:p>
            <a:pPr algn="ctr"/>
            <a:r>
              <a:rPr lang="en-GB" sz="4400" dirty="0">
                <a:solidFill>
                  <a:schemeClr val="bg1"/>
                </a:solidFill>
                <a:latin typeface="Verdana" panose="020B0604030504040204" pitchFamily="34" charset="0"/>
                <a:ea typeface="Verdana" panose="020B0604030504040204" pitchFamily="34" charset="0"/>
                <a:cs typeface="Verdana" panose="020B0604030504040204" pitchFamily="34" charset="0"/>
              </a:rPr>
              <a:t>Inter-comparison tasks and challenges</a:t>
            </a:r>
            <a:endParaRPr lang="it-IT"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6 Rectángulo">
            <a:extLst>
              <a:ext uri="{FF2B5EF4-FFF2-40B4-BE49-F238E27FC236}">
                <a16:creationId xmlns:a16="http://schemas.microsoft.com/office/drawing/2014/main" id="{277825E6-8967-421D-BAF6-72641B3D4E7A}"/>
              </a:ext>
            </a:extLst>
          </p:cNvPr>
          <p:cNvSpPr/>
          <p:nvPr/>
        </p:nvSpPr>
        <p:spPr>
          <a:xfrm>
            <a:off x="302392" y="18607528"/>
            <a:ext cx="14260272" cy="4493538"/>
          </a:xfrm>
          <a:prstGeom prst="rect">
            <a:avLst/>
          </a:prstGeom>
        </p:spPr>
        <p:txBody>
          <a:bodyPr wrap="square">
            <a:spAutoFit/>
          </a:bodyPr>
          <a:lstStyle/>
          <a:p>
            <a:pPr algn="just">
              <a:defRPr/>
            </a:pPr>
            <a:r>
              <a:rPr lang="en-US" sz="2600" dirty="0">
                <a:latin typeface="Verdana" panose="020B0604030504040204" pitchFamily="34" charset="0"/>
                <a:ea typeface="Verdana" panose="020B0604030504040204" pitchFamily="34" charset="0"/>
                <a:cs typeface="Verdana" panose="020B0604030504040204" pitchFamily="34" charset="0"/>
              </a:rPr>
              <a:t>Preparation for inter comparison includes:</a:t>
            </a:r>
          </a:p>
          <a:p>
            <a:pPr marL="457200" indent="-457200" algn="just">
              <a:buFont typeface="Arial" panose="020B0604020202020204" pitchFamily="34" charset="0"/>
              <a:buChar char="•"/>
              <a:defRPr/>
            </a:pPr>
            <a:r>
              <a:rPr lang="en-US" sz="2600" dirty="0">
                <a:latin typeface="Verdana" panose="020B0604030504040204" pitchFamily="34" charset="0"/>
                <a:ea typeface="Verdana" panose="020B0604030504040204" pitchFamily="34" charset="0"/>
                <a:cs typeface="Verdana" panose="020B0604030504040204" pitchFamily="34" charset="0"/>
              </a:rPr>
              <a:t>Collecting and storing existing LC</a:t>
            </a:r>
          </a:p>
          <a:p>
            <a:pPr marL="457200" indent="-457200" algn="just">
              <a:buFont typeface="Arial" panose="020B0604020202020204" pitchFamily="34" charset="0"/>
              <a:buChar char="•"/>
              <a:defRPr/>
            </a:pPr>
            <a:r>
              <a:rPr lang="en-US" sz="2600" dirty="0">
                <a:latin typeface="Verdana" panose="020B0604030504040204" pitchFamily="34" charset="0"/>
                <a:ea typeface="Verdana" panose="020B0604030504040204" pitchFamily="34" charset="0"/>
                <a:cs typeface="Verdana" panose="020B0604030504040204" pitchFamily="34" charset="0"/>
              </a:rPr>
              <a:t>Developing procedure for inter-comparison taking into account:</a:t>
            </a:r>
          </a:p>
          <a:p>
            <a:pPr marL="2210665" lvl="1" indent="-457200" algn="just">
              <a:buFont typeface="Arial" panose="020B0604020202020204" pitchFamily="34" charset="0"/>
              <a:buChar char="•"/>
              <a:defRPr/>
            </a:pPr>
            <a:r>
              <a:rPr lang="en-US" sz="2600" b="1" dirty="0">
                <a:latin typeface="Verdana" panose="020B0604030504040204" pitchFamily="34" charset="0"/>
                <a:ea typeface="Verdana" panose="020B0604030504040204" pitchFamily="34" charset="0"/>
                <a:cs typeface="Verdana" panose="020B0604030504040204" pitchFamily="34" charset="0"/>
              </a:rPr>
              <a:t>Difference in tiling system </a:t>
            </a:r>
            <a:r>
              <a:rPr lang="en-US" sz="2600" dirty="0">
                <a:latin typeface="Verdana" panose="020B0604030504040204" pitchFamily="34" charset="0"/>
                <a:ea typeface="Verdana" panose="020B0604030504040204" pitchFamily="34" charset="0"/>
                <a:cs typeface="Verdana" panose="020B0604030504040204" pitchFamily="34" charset="0"/>
              </a:rPr>
              <a:t>between project LC and existing LC</a:t>
            </a:r>
          </a:p>
          <a:p>
            <a:pPr marL="2210665" lvl="1" indent="-457200" algn="just">
              <a:buFont typeface="Arial" panose="020B0604020202020204" pitchFamily="34" charset="0"/>
              <a:buChar char="•"/>
              <a:defRPr/>
            </a:pPr>
            <a:r>
              <a:rPr lang="en-US" sz="2600" b="1" dirty="0">
                <a:latin typeface="Verdana" panose="020B0604030504040204" pitchFamily="34" charset="0"/>
                <a:ea typeface="Verdana" panose="020B0604030504040204" pitchFamily="34" charset="0"/>
                <a:cs typeface="Verdana" panose="020B0604030504040204" pitchFamily="34" charset="0"/>
              </a:rPr>
              <a:t>Difference in legend </a:t>
            </a:r>
            <a:r>
              <a:rPr lang="en-US" sz="2600" dirty="0">
                <a:latin typeface="Verdana" panose="020B0604030504040204" pitchFamily="34" charset="0"/>
                <a:ea typeface="Verdana" panose="020B0604030504040204" pitchFamily="34" charset="0"/>
                <a:cs typeface="Verdana" panose="020B0604030504040204" pitchFamily="34" charset="0"/>
              </a:rPr>
              <a:t>between project LC and existing LC</a:t>
            </a:r>
          </a:p>
          <a:p>
            <a:pPr marL="2210665" lvl="1" indent="-457200" algn="just">
              <a:buFont typeface="Arial" panose="020B0604020202020204" pitchFamily="34" charset="0"/>
              <a:buChar char="•"/>
              <a:defRPr/>
            </a:pPr>
            <a:r>
              <a:rPr lang="en-US" sz="2600" b="1" dirty="0">
                <a:latin typeface="Verdana" panose="020B0604030504040204" pitchFamily="34" charset="0"/>
                <a:ea typeface="Verdana" panose="020B0604030504040204" pitchFamily="34" charset="0"/>
                <a:cs typeface="Verdana" panose="020B0604030504040204" pitchFamily="34" charset="0"/>
              </a:rPr>
              <a:t>Difference in extent </a:t>
            </a:r>
            <a:r>
              <a:rPr lang="en-US" sz="2600" dirty="0">
                <a:latin typeface="Verdana" panose="020B0604030504040204" pitchFamily="34" charset="0"/>
                <a:ea typeface="Verdana" panose="020B0604030504040204" pitchFamily="34" charset="0"/>
                <a:cs typeface="Verdana" panose="020B0604030504040204" pitchFamily="34" charset="0"/>
              </a:rPr>
              <a:t>between project LC and existing LC</a:t>
            </a:r>
          </a:p>
          <a:p>
            <a:pPr marL="2210665" lvl="1" indent="-457200" algn="just">
              <a:buFont typeface="Arial" panose="020B0604020202020204" pitchFamily="34" charset="0"/>
              <a:buChar char="•"/>
              <a:defRPr/>
            </a:pPr>
            <a:r>
              <a:rPr lang="en-US" sz="2600" b="1" dirty="0">
                <a:latin typeface="Verdana" panose="020B0604030504040204" pitchFamily="34" charset="0"/>
                <a:ea typeface="Verdana" panose="020B0604030504040204" pitchFamily="34" charset="0"/>
                <a:cs typeface="Verdana" panose="020B0604030504040204" pitchFamily="34" charset="0"/>
              </a:rPr>
              <a:t>Difference in CRS </a:t>
            </a:r>
            <a:r>
              <a:rPr lang="en-US" sz="2600" dirty="0">
                <a:latin typeface="Verdana" panose="020B0604030504040204" pitchFamily="34" charset="0"/>
                <a:ea typeface="Verdana" panose="020B0604030504040204" pitchFamily="34" charset="0"/>
                <a:cs typeface="Verdana" panose="020B0604030504040204" pitchFamily="34" charset="0"/>
              </a:rPr>
              <a:t>between project LC and existing LC</a:t>
            </a:r>
          </a:p>
          <a:p>
            <a:pPr marL="2210665" lvl="1" indent="-457200" algn="just">
              <a:buFont typeface="Arial" panose="020B0604020202020204" pitchFamily="34" charset="0"/>
              <a:buChar char="•"/>
              <a:defRPr/>
            </a:pPr>
            <a:r>
              <a:rPr lang="en-US" sz="2600" b="1" dirty="0">
                <a:latin typeface="Verdana" panose="020B0604030504040204" pitchFamily="34" charset="0"/>
                <a:ea typeface="Verdana" panose="020B0604030504040204" pitchFamily="34" charset="0"/>
                <a:cs typeface="Verdana" panose="020B0604030504040204" pitchFamily="34" charset="0"/>
              </a:rPr>
              <a:t>Big</a:t>
            </a:r>
            <a:r>
              <a:rPr lang="en-US" sz="2600" dirty="0">
                <a:latin typeface="Verdana" panose="020B0604030504040204" pitchFamily="34" charset="0"/>
                <a:ea typeface="Verdana" panose="020B0604030504040204" pitchFamily="34" charset="0"/>
                <a:cs typeface="Verdana" panose="020B0604030504040204" pitchFamily="34" charset="0"/>
              </a:rPr>
              <a:t> amount of </a:t>
            </a:r>
            <a:r>
              <a:rPr lang="en-US" sz="2600" b="1" dirty="0">
                <a:latin typeface="Verdana" panose="020B0604030504040204" pitchFamily="34" charset="0"/>
                <a:ea typeface="Verdana" panose="020B0604030504040204" pitchFamily="34" charset="0"/>
                <a:cs typeface="Verdana" panose="020B0604030504040204" pitchFamily="34" charset="0"/>
              </a:rPr>
              <a:t>data</a:t>
            </a:r>
            <a:r>
              <a:rPr lang="en-US" sz="2600" dirty="0">
                <a:latin typeface="Verdana" panose="020B0604030504040204" pitchFamily="34" charset="0"/>
                <a:ea typeface="Verdana" panose="020B0604030504040204" pitchFamily="34" charset="0"/>
                <a:cs typeface="Verdana" panose="020B0604030504040204" pitchFamily="34" charset="0"/>
              </a:rPr>
              <a:t> to store and process → ~100 GB unprocessed LC data (CCI HRLC products and existing LC) + ~100 GB of processed LC data and results </a:t>
            </a:r>
          </a:p>
          <a:p>
            <a:pPr marL="2210665" lvl="1" indent="-457200" algn="just">
              <a:buFont typeface="Arial" panose="020B0604020202020204" pitchFamily="34" charset="0"/>
              <a:buChar char="•"/>
              <a:defRPr/>
            </a:pPr>
            <a:r>
              <a:rPr lang="en-US" sz="2600" dirty="0">
                <a:latin typeface="Verdana" panose="020B0604030504040204" pitchFamily="34" charset="0"/>
                <a:ea typeface="Verdana" panose="020B0604030504040204" pitchFamily="34" charset="0"/>
                <a:cs typeface="Verdana" panose="020B0604030504040204" pitchFamily="34" charset="0"/>
              </a:rPr>
              <a:t>3 accuracy indexes → </a:t>
            </a:r>
            <a:r>
              <a:rPr lang="en-US" sz="2600" b="1" dirty="0">
                <a:latin typeface="Verdana" panose="020B0604030504040204" pitchFamily="34" charset="0"/>
                <a:ea typeface="Verdana" panose="020B0604030504040204" pitchFamily="34" charset="0"/>
                <a:cs typeface="Verdana" panose="020B0604030504040204" pitchFamily="34" charset="0"/>
              </a:rPr>
              <a:t>Numerous results</a:t>
            </a:r>
          </a:p>
        </p:txBody>
      </p:sp>
      <p:pic>
        <p:nvPicPr>
          <p:cNvPr id="7" name="Picture 6">
            <a:extLst>
              <a:ext uri="{FF2B5EF4-FFF2-40B4-BE49-F238E27FC236}">
                <a16:creationId xmlns:a16="http://schemas.microsoft.com/office/drawing/2014/main" id="{26770CC2-4047-4879-80D3-86AB91AD7934}"/>
              </a:ext>
            </a:extLst>
          </p:cNvPr>
          <p:cNvPicPr>
            <a:picLocks noChangeAspect="1"/>
          </p:cNvPicPr>
          <p:nvPr/>
        </p:nvPicPr>
        <p:blipFill>
          <a:blip r:embed="rId31"/>
          <a:stretch>
            <a:fillRect/>
          </a:stretch>
        </p:blipFill>
        <p:spPr>
          <a:xfrm>
            <a:off x="24214737" y="31949525"/>
            <a:ext cx="5371709" cy="8580939"/>
          </a:xfrm>
          <a:prstGeom prst="rect">
            <a:avLst/>
          </a:prstGeom>
        </p:spPr>
      </p:pic>
      <p:sp>
        <p:nvSpPr>
          <p:cNvPr id="146" name="TextBox 14">
            <a:extLst>
              <a:ext uri="{FF2B5EF4-FFF2-40B4-BE49-F238E27FC236}">
                <a16:creationId xmlns:a16="http://schemas.microsoft.com/office/drawing/2014/main" id="{0A9423BE-94C4-4643-AB90-BD64D432E63E}"/>
              </a:ext>
            </a:extLst>
          </p:cNvPr>
          <p:cNvSpPr txBox="1"/>
          <p:nvPr/>
        </p:nvSpPr>
        <p:spPr>
          <a:xfrm>
            <a:off x="15607862" y="30165056"/>
            <a:ext cx="14659413" cy="773671"/>
          </a:xfrm>
          <a:prstGeom prst="rect">
            <a:avLst/>
          </a:prstGeom>
          <a:solidFill>
            <a:schemeClr val="accent1">
              <a:lumMod val="75000"/>
              <a:alpha val="65000"/>
            </a:schemeClr>
          </a:solidFill>
          <a:ln>
            <a:noFill/>
          </a:ln>
        </p:spPr>
        <p:txBody>
          <a:bodyPr wrap="square" rtlCol="0">
            <a:spAutoFit/>
          </a:bodyPr>
          <a:lstStyle/>
          <a:p>
            <a:pPr algn="ctr"/>
            <a:r>
              <a:rPr lang="en-GB" sz="4400" dirty="0">
                <a:solidFill>
                  <a:schemeClr val="bg1"/>
                </a:solidFill>
                <a:latin typeface="Verdana" panose="020B0604030504040204" pitchFamily="34" charset="0"/>
                <a:ea typeface="Verdana" panose="020B0604030504040204" pitchFamily="34" charset="0"/>
                <a:cs typeface="Verdana" panose="020B0604030504040204" pitchFamily="34" charset="0"/>
              </a:rPr>
              <a:t>Ongoing work</a:t>
            </a:r>
            <a:endParaRPr lang="it-IT" sz="4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7" name="6 Rectángulo">
            <a:extLst>
              <a:ext uri="{FF2B5EF4-FFF2-40B4-BE49-F238E27FC236}">
                <a16:creationId xmlns:a16="http://schemas.microsoft.com/office/drawing/2014/main" id="{625F28F8-6E1D-4EBE-9842-560E8D896FDA}"/>
              </a:ext>
            </a:extLst>
          </p:cNvPr>
          <p:cNvSpPr/>
          <p:nvPr/>
        </p:nvSpPr>
        <p:spPr>
          <a:xfrm>
            <a:off x="15992388" y="31497996"/>
            <a:ext cx="6472797" cy="6894195"/>
          </a:xfrm>
          <a:prstGeom prst="rect">
            <a:avLst/>
          </a:prstGeom>
        </p:spPr>
        <p:txBody>
          <a:bodyPr wrap="square">
            <a:spAutoFit/>
          </a:bodyPr>
          <a:lstStyle/>
          <a:p>
            <a:pPr algn="just">
              <a:defRPr/>
            </a:pPr>
            <a:r>
              <a:rPr lang="en-US" sz="2600" dirty="0">
                <a:latin typeface="Verdana" panose="020B0604030504040204" pitchFamily="34" charset="0"/>
                <a:ea typeface="Verdana" panose="020B0604030504040204" pitchFamily="34" charset="0"/>
                <a:cs typeface="Verdana" panose="020B0604030504040204" pitchFamily="34" charset="0"/>
              </a:rPr>
              <a:t>Compare all existing HRLC in an area and extract areas where all the maps are showing the same class. The resulting map is called </a:t>
            </a:r>
            <a:r>
              <a:rPr lang="en-US" sz="2600" b="1" dirty="0">
                <a:latin typeface="Verdana" panose="020B0604030504040204" pitchFamily="34" charset="0"/>
                <a:ea typeface="Verdana" panose="020B0604030504040204" pitchFamily="34" charset="0"/>
                <a:cs typeface="Verdana" panose="020B0604030504040204" pitchFamily="34" charset="0"/>
              </a:rPr>
              <a:t>map of agreement. </a:t>
            </a:r>
          </a:p>
          <a:p>
            <a:pPr algn="just">
              <a:defRPr/>
            </a:pPr>
            <a:r>
              <a:rPr lang="en-US" sz="2600" dirty="0">
                <a:latin typeface="Verdana" panose="020B0604030504040204" pitchFamily="34" charset="0"/>
                <a:ea typeface="Verdana" panose="020B0604030504040204" pitchFamily="34" charset="0"/>
                <a:cs typeface="Verdana" panose="020B0604030504040204" pitchFamily="34" charset="0"/>
              </a:rPr>
              <a:t>The area of agreement takes a value of the class on which all the existing land cover available in that area agree. </a:t>
            </a:r>
          </a:p>
          <a:p>
            <a:pPr algn="just">
              <a:defRPr/>
            </a:pPr>
            <a:endParaRPr lang="en-US" sz="2600" b="1" dirty="0">
              <a:latin typeface="Verdana" panose="020B0604030504040204" pitchFamily="34" charset="0"/>
              <a:ea typeface="Verdana" panose="020B0604030504040204" pitchFamily="34" charset="0"/>
              <a:cs typeface="Verdana" panose="020B0604030504040204" pitchFamily="34" charset="0"/>
            </a:endParaRPr>
          </a:p>
          <a:p>
            <a:pPr algn="just">
              <a:defRPr/>
            </a:pPr>
            <a:r>
              <a:rPr lang="en-US" sz="2600" dirty="0">
                <a:latin typeface="Verdana" panose="020B0604030504040204" pitchFamily="34" charset="0"/>
                <a:ea typeface="Verdana" panose="020B0604030504040204" pitchFamily="34" charset="0"/>
                <a:cs typeface="Verdana" panose="020B0604030504040204" pitchFamily="34" charset="0"/>
              </a:rPr>
              <a:t>Preliminary analyses show that the map of agreement has very high accuracy (above 90%), and therefore it can be valuable source for training and/or testing samples of classification procedure. </a:t>
            </a:r>
          </a:p>
          <a:p>
            <a:pPr algn="just">
              <a:defRPr/>
            </a:pPr>
            <a:endParaRPr lang="en-US" sz="26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760353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TotalTime>
  <Words>874</Words>
  <Application>Microsoft Office PowerPoint</Application>
  <PresentationFormat>Custom</PresentationFormat>
  <Paragraphs>143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Yady Tatiana Solano</dc:creator>
  <cp:lastModifiedBy>Gorica Bratic</cp:lastModifiedBy>
  <cp:revision>627</cp:revision>
  <cp:lastPrinted>2019-10-31T19:20:37Z</cp:lastPrinted>
  <dcterms:created xsi:type="dcterms:W3CDTF">2014-09-01T13:26:49Z</dcterms:created>
  <dcterms:modified xsi:type="dcterms:W3CDTF">2021-09-20T19:24:22Z</dcterms:modified>
</cp:coreProperties>
</file>